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1" r:id="rId1"/>
  </p:sldMasterIdLst>
  <p:notesMasterIdLst>
    <p:notesMasterId r:id="rId36"/>
  </p:notesMasterIdLst>
  <p:handoutMasterIdLst>
    <p:handoutMasterId r:id="rId37"/>
  </p:handoutMasterIdLst>
  <p:sldIdLst>
    <p:sldId id="285" r:id="rId2"/>
    <p:sldId id="287" r:id="rId3"/>
    <p:sldId id="291" r:id="rId4"/>
    <p:sldId id="292" r:id="rId5"/>
    <p:sldId id="294" r:id="rId6"/>
    <p:sldId id="295" r:id="rId7"/>
    <p:sldId id="296" r:id="rId8"/>
    <p:sldId id="293" r:id="rId9"/>
    <p:sldId id="297" r:id="rId10"/>
    <p:sldId id="298" r:id="rId11"/>
    <p:sldId id="299" r:id="rId12"/>
    <p:sldId id="300" r:id="rId13"/>
    <p:sldId id="301" r:id="rId14"/>
    <p:sldId id="302" r:id="rId15"/>
    <p:sldId id="303" r:id="rId16"/>
    <p:sldId id="304" r:id="rId17"/>
    <p:sldId id="305" r:id="rId18"/>
    <p:sldId id="306" r:id="rId19"/>
    <p:sldId id="307" r:id="rId20"/>
    <p:sldId id="308" r:id="rId21"/>
    <p:sldId id="309" r:id="rId22"/>
    <p:sldId id="310" r:id="rId23"/>
    <p:sldId id="312" r:id="rId24"/>
    <p:sldId id="311" r:id="rId25"/>
    <p:sldId id="313" r:id="rId26"/>
    <p:sldId id="314" r:id="rId27"/>
    <p:sldId id="321" r:id="rId28"/>
    <p:sldId id="315" r:id="rId29"/>
    <p:sldId id="316" r:id="rId30"/>
    <p:sldId id="317" r:id="rId31"/>
    <p:sldId id="318" r:id="rId32"/>
    <p:sldId id="319" r:id="rId33"/>
    <p:sldId id="320" r:id="rId34"/>
    <p:sldId id="29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9B589E2-3AFC-46FC-9F8B-8EA2B2628166}">
          <p14:sldIdLst>
            <p14:sldId id="285"/>
            <p14:sldId id="287"/>
            <p14:sldId id="291"/>
            <p14:sldId id="292"/>
            <p14:sldId id="294"/>
            <p14:sldId id="295"/>
            <p14:sldId id="296"/>
            <p14:sldId id="293"/>
            <p14:sldId id="297"/>
            <p14:sldId id="298"/>
            <p14:sldId id="299"/>
            <p14:sldId id="300"/>
            <p14:sldId id="301"/>
            <p14:sldId id="302"/>
            <p14:sldId id="303"/>
            <p14:sldId id="304"/>
            <p14:sldId id="305"/>
            <p14:sldId id="306"/>
            <p14:sldId id="307"/>
            <p14:sldId id="308"/>
            <p14:sldId id="309"/>
            <p14:sldId id="310"/>
            <p14:sldId id="312"/>
            <p14:sldId id="311"/>
            <p14:sldId id="313"/>
            <p14:sldId id="314"/>
            <p14:sldId id="321"/>
            <p14:sldId id="315"/>
            <p14:sldId id="316"/>
            <p14:sldId id="317"/>
            <p14:sldId id="318"/>
            <p14:sldId id="319"/>
            <p14:sldId id="320"/>
            <p14:sldId id="29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C0C15"/>
    <a:srgbClr val="7E2520"/>
    <a:srgbClr val="8E3B37"/>
    <a:srgbClr val="7D211A"/>
    <a:srgbClr val="7B1F1D"/>
    <a:srgbClr val="F1F2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3" autoAdjust="0"/>
    <p:restoredTop sz="87403" autoAdjust="0"/>
  </p:normalViewPr>
  <p:slideViewPr>
    <p:cSldViewPr snapToGrid="0">
      <p:cViewPr varScale="1">
        <p:scale>
          <a:sx n="125" d="100"/>
          <a:sy n="125" d="100"/>
        </p:scale>
        <p:origin x="368" y="102"/>
      </p:cViewPr>
      <p:guideLst/>
    </p:cSldViewPr>
  </p:slideViewPr>
  <p:notesTextViewPr>
    <p:cViewPr>
      <p:scale>
        <a:sx n="100" d="100"/>
        <a:sy n="100" d="100"/>
      </p:scale>
      <p:origin x="0" y="0"/>
    </p:cViewPr>
  </p:notesTextViewPr>
  <p:notesViewPr>
    <p:cSldViewPr snapToGrid="0">
      <p:cViewPr varScale="1">
        <p:scale>
          <a:sx n="96" d="100"/>
          <a:sy n="96" d="100"/>
        </p:scale>
        <p:origin x="4022" y="6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6068752-E2E3-453B-ACDB-B74CC51C48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F9B8BE0B-BE79-4982-8A49-BCB98F8B3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AB1A7-36EB-4A15-8569-8B385C29D22A}" type="datetimeFigureOut">
              <a:rPr lang="zh-CN" altLang="en-US" smtClean="0"/>
              <a:t>2022/4/2</a:t>
            </a:fld>
            <a:endParaRPr lang="zh-CN" altLang="en-US"/>
          </a:p>
        </p:txBody>
      </p:sp>
      <p:sp>
        <p:nvSpPr>
          <p:cNvPr id="4" name="页脚占位符 3">
            <a:extLst>
              <a:ext uri="{FF2B5EF4-FFF2-40B4-BE49-F238E27FC236}">
                <a16:creationId xmlns:a16="http://schemas.microsoft.com/office/drawing/2014/main" id="{B4210BEA-C9C6-4DA5-B2AF-FAA23A40AB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4E8FC75B-C7D3-4AE5-BCCF-BDDE0AFEE75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25D9BC1-8759-464C-BF58-D2230E3963EF}" type="slidenum">
              <a:rPr lang="zh-CN" altLang="en-US" smtClean="0"/>
              <a:t>‹#›</a:t>
            </a:fld>
            <a:endParaRPr lang="zh-CN" altLang="en-US"/>
          </a:p>
        </p:txBody>
      </p:sp>
    </p:spTree>
    <p:extLst>
      <p:ext uri="{BB962C8B-B14F-4D97-AF65-F5344CB8AC3E}">
        <p14:creationId xmlns:p14="http://schemas.microsoft.com/office/powerpoint/2010/main" val="92546254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51149F-94D7-437C-8F70-08C388688B36}" type="datetimeFigureOut">
              <a:rPr lang="zh-CN" altLang="en-US" smtClean="0"/>
              <a:t>2022/4/2</a:t>
            </a:fld>
            <a:endParaRPr lang="zh-CN" altLang="en-US"/>
          </a:p>
        </p:txBody>
      </p:sp>
      <p:sp>
        <p:nvSpPr>
          <p:cNvPr id="4" name="幻灯片图像占位符 3"/>
          <p:cNvSpPr>
            <a:spLocks noGrp="1" noRot="1" noChangeAspect="1"/>
          </p:cNvSpPr>
          <p:nvPr>
            <p:ph type="sldImg" idx="2"/>
          </p:nvPr>
        </p:nvSpPr>
        <p:spPr>
          <a:xfrm>
            <a:off x="685800" y="115443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436607-4A05-45D0-9BAE-9C795E5CB43F}" type="slidenum">
              <a:rPr lang="zh-CN" altLang="en-US" smtClean="0"/>
              <a:t>‹#›</a:t>
            </a:fld>
            <a:endParaRPr lang="zh-CN" altLang="en-US"/>
          </a:p>
        </p:txBody>
      </p:sp>
    </p:spTree>
    <p:extLst>
      <p:ext uri="{BB962C8B-B14F-4D97-AF65-F5344CB8AC3E}">
        <p14:creationId xmlns:p14="http://schemas.microsoft.com/office/powerpoint/2010/main" val="26223229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a:t>
            </a:fld>
            <a:endParaRPr lang="zh-CN" altLang="en-US"/>
          </a:p>
        </p:txBody>
      </p:sp>
    </p:spTree>
    <p:extLst>
      <p:ext uri="{BB962C8B-B14F-4D97-AF65-F5344CB8AC3E}">
        <p14:creationId xmlns:p14="http://schemas.microsoft.com/office/powerpoint/2010/main" val="42779194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11</a:t>
            </a:fld>
            <a:endParaRPr lang="zh-CN" altLang="en-US"/>
          </a:p>
        </p:txBody>
      </p:sp>
    </p:spTree>
    <p:extLst>
      <p:ext uri="{BB962C8B-B14F-4D97-AF65-F5344CB8AC3E}">
        <p14:creationId xmlns:p14="http://schemas.microsoft.com/office/powerpoint/2010/main" val="1737766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12</a:t>
            </a:fld>
            <a:endParaRPr lang="zh-CN" altLang="en-US"/>
          </a:p>
        </p:txBody>
      </p:sp>
    </p:spTree>
    <p:extLst>
      <p:ext uri="{BB962C8B-B14F-4D97-AF65-F5344CB8AC3E}">
        <p14:creationId xmlns:p14="http://schemas.microsoft.com/office/powerpoint/2010/main" val="335873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13</a:t>
            </a:fld>
            <a:endParaRPr lang="zh-CN" altLang="en-US"/>
          </a:p>
        </p:txBody>
      </p:sp>
    </p:spTree>
    <p:extLst>
      <p:ext uri="{BB962C8B-B14F-4D97-AF65-F5344CB8AC3E}">
        <p14:creationId xmlns:p14="http://schemas.microsoft.com/office/powerpoint/2010/main" val="12071640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14</a:t>
            </a:fld>
            <a:endParaRPr lang="zh-CN" altLang="en-US"/>
          </a:p>
        </p:txBody>
      </p:sp>
    </p:spTree>
    <p:extLst>
      <p:ext uri="{BB962C8B-B14F-4D97-AF65-F5344CB8AC3E}">
        <p14:creationId xmlns:p14="http://schemas.microsoft.com/office/powerpoint/2010/main" val="4189023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15</a:t>
            </a:fld>
            <a:endParaRPr lang="zh-CN" altLang="en-US"/>
          </a:p>
        </p:txBody>
      </p:sp>
    </p:spTree>
    <p:extLst>
      <p:ext uri="{BB962C8B-B14F-4D97-AF65-F5344CB8AC3E}">
        <p14:creationId xmlns:p14="http://schemas.microsoft.com/office/powerpoint/2010/main" val="39250962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16</a:t>
            </a:fld>
            <a:endParaRPr lang="zh-CN" altLang="en-US"/>
          </a:p>
        </p:txBody>
      </p:sp>
    </p:spTree>
    <p:extLst>
      <p:ext uri="{BB962C8B-B14F-4D97-AF65-F5344CB8AC3E}">
        <p14:creationId xmlns:p14="http://schemas.microsoft.com/office/powerpoint/2010/main" val="10791619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17</a:t>
            </a:fld>
            <a:endParaRPr lang="zh-CN" altLang="en-US"/>
          </a:p>
        </p:txBody>
      </p:sp>
    </p:spTree>
    <p:extLst>
      <p:ext uri="{BB962C8B-B14F-4D97-AF65-F5344CB8AC3E}">
        <p14:creationId xmlns:p14="http://schemas.microsoft.com/office/powerpoint/2010/main" val="34003389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18</a:t>
            </a:fld>
            <a:endParaRPr lang="zh-CN" altLang="en-US"/>
          </a:p>
        </p:txBody>
      </p:sp>
    </p:spTree>
    <p:extLst>
      <p:ext uri="{BB962C8B-B14F-4D97-AF65-F5344CB8AC3E}">
        <p14:creationId xmlns:p14="http://schemas.microsoft.com/office/powerpoint/2010/main" val="35421733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19</a:t>
            </a:fld>
            <a:endParaRPr lang="zh-CN" altLang="en-US"/>
          </a:p>
        </p:txBody>
      </p:sp>
    </p:spTree>
    <p:extLst>
      <p:ext uri="{BB962C8B-B14F-4D97-AF65-F5344CB8AC3E}">
        <p14:creationId xmlns:p14="http://schemas.microsoft.com/office/powerpoint/2010/main" val="3514353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20</a:t>
            </a:fld>
            <a:endParaRPr lang="zh-CN" altLang="en-US"/>
          </a:p>
        </p:txBody>
      </p:sp>
    </p:spTree>
    <p:extLst>
      <p:ext uri="{BB962C8B-B14F-4D97-AF65-F5344CB8AC3E}">
        <p14:creationId xmlns:p14="http://schemas.microsoft.com/office/powerpoint/2010/main" val="3282032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3</a:t>
            </a:fld>
            <a:endParaRPr lang="zh-CN" altLang="en-US"/>
          </a:p>
        </p:txBody>
      </p:sp>
    </p:spTree>
    <p:extLst>
      <p:ext uri="{BB962C8B-B14F-4D97-AF65-F5344CB8AC3E}">
        <p14:creationId xmlns:p14="http://schemas.microsoft.com/office/powerpoint/2010/main" val="33334604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21</a:t>
            </a:fld>
            <a:endParaRPr lang="zh-CN" altLang="en-US"/>
          </a:p>
        </p:txBody>
      </p:sp>
    </p:spTree>
    <p:extLst>
      <p:ext uri="{BB962C8B-B14F-4D97-AF65-F5344CB8AC3E}">
        <p14:creationId xmlns:p14="http://schemas.microsoft.com/office/powerpoint/2010/main" val="23963215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22</a:t>
            </a:fld>
            <a:endParaRPr lang="zh-CN" altLang="en-US"/>
          </a:p>
        </p:txBody>
      </p:sp>
    </p:spTree>
    <p:extLst>
      <p:ext uri="{BB962C8B-B14F-4D97-AF65-F5344CB8AC3E}">
        <p14:creationId xmlns:p14="http://schemas.microsoft.com/office/powerpoint/2010/main" val="14280484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23</a:t>
            </a:fld>
            <a:endParaRPr lang="zh-CN" altLang="en-US"/>
          </a:p>
        </p:txBody>
      </p:sp>
    </p:spTree>
    <p:extLst>
      <p:ext uri="{BB962C8B-B14F-4D97-AF65-F5344CB8AC3E}">
        <p14:creationId xmlns:p14="http://schemas.microsoft.com/office/powerpoint/2010/main" val="13309805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24</a:t>
            </a:fld>
            <a:endParaRPr lang="zh-CN" altLang="en-US"/>
          </a:p>
        </p:txBody>
      </p:sp>
    </p:spTree>
    <p:extLst>
      <p:ext uri="{BB962C8B-B14F-4D97-AF65-F5344CB8AC3E}">
        <p14:creationId xmlns:p14="http://schemas.microsoft.com/office/powerpoint/2010/main" val="6124850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25</a:t>
            </a:fld>
            <a:endParaRPr lang="zh-CN" altLang="en-US"/>
          </a:p>
        </p:txBody>
      </p:sp>
    </p:spTree>
    <p:extLst>
      <p:ext uri="{BB962C8B-B14F-4D97-AF65-F5344CB8AC3E}">
        <p14:creationId xmlns:p14="http://schemas.microsoft.com/office/powerpoint/2010/main" val="23108409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26</a:t>
            </a:fld>
            <a:endParaRPr lang="zh-CN" altLang="en-US"/>
          </a:p>
        </p:txBody>
      </p:sp>
    </p:spTree>
    <p:extLst>
      <p:ext uri="{BB962C8B-B14F-4D97-AF65-F5344CB8AC3E}">
        <p14:creationId xmlns:p14="http://schemas.microsoft.com/office/powerpoint/2010/main" val="442569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27</a:t>
            </a:fld>
            <a:endParaRPr lang="zh-CN" altLang="en-US"/>
          </a:p>
        </p:txBody>
      </p:sp>
    </p:spTree>
    <p:extLst>
      <p:ext uri="{BB962C8B-B14F-4D97-AF65-F5344CB8AC3E}">
        <p14:creationId xmlns:p14="http://schemas.microsoft.com/office/powerpoint/2010/main" val="16140217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28</a:t>
            </a:fld>
            <a:endParaRPr lang="zh-CN" altLang="en-US"/>
          </a:p>
        </p:txBody>
      </p:sp>
    </p:spTree>
    <p:extLst>
      <p:ext uri="{BB962C8B-B14F-4D97-AF65-F5344CB8AC3E}">
        <p14:creationId xmlns:p14="http://schemas.microsoft.com/office/powerpoint/2010/main" val="40331687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29</a:t>
            </a:fld>
            <a:endParaRPr lang="zh-CN" altLang="en-US"/>
          </a:p>
        </p:txBody>
      </p:sp>
    </p:spTree>
    <p:extLst>
      <p:ext uri="{BB962C8B-B14F-4D97-AF65-F5344CB8AC3E}">
        <p14:creationId xmlns:p14="http://schemas.microsoft.com/office/powerpoint/2010/main" val="9184286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30</a:t>
            </a:fld>
            <a:endParaRPr lang="zh-CN" altLang="en-US"/>
          </a:p>
        </p:txBody>
      </p:sp>
    </p:spTree>
    <p:extLst>
      <p:ext uri="{BB962C8B-B14F-4D97-AF65-F5344CB8AC3E}">
        <p14:creationId xmlns:p14="http://schemas.microsoft.com/office/powerpoint/2010/main" val="3571375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4</a:t>
            </a:fld>
            <a:endParaRPr lang="zh-CN" altLang="en-US"/>
          </a:p>
        </p:txBody>
      </p:sp>
    </p:spTree>
    <p:extLst>
      <p:ext uri="{BB962C8B-B14F-4D97-AF65-F5344CB8AC3E}">
        <p14:creationId xmlns:p14="http://schemas.microsoft.com/office/powerpoint/2010/main" val="22030077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31</a:t>
            </a:fld>
            <a:endParaRPr lang="zh-CN" altLang="en-US"/>
          </a:p>
        </p:txBody>
      </p:sp>
    </p:spTree>
    <p:extLst>
      <p:ext uri="{BB962C8B-B14F-4D97-AF65-F5344CB8AC3E}">
        <p14:creationId xmlns:p14="http://schemas.microsoft.com/office/powerpoint/2010/main" val="7537278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32</a:t>
            </a:fld>
            <a:endParaRPr lang="zh-CN" altLang="en-US"/>
          </a:p>
        </p:txBody>
      </p:sp>
    </p:spTree>
    <p:extLst>
      <p:ext uri="{BB962C8B-B14F-4D97-AF65-F5344CB8AC3E}">
        <p14:creationId xmlns:p14="http://schemas.microsoft.com/office/powerpoint/2010/main" val="39708471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33</a:t>
            </a:fld>
            <a:endParaRPr lang="zh-CN" altLang="en-US"/>
          </a:p>
        </p:txBody>
      </p:sp>
    </p:spTree>
    <p:extLst>
      <p:ext uri="{BB962C8B-B14F-4D97-AF65-F5344CB8AC3E}">
        <p14:creationId xmlns:p14="http://schemas.microsoft.com/office/powerpoint/2010/main" val="3668953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5</a:t>
            </a:fld>
            <a:endParaRPr lang="zh-CN" altLang="en-US"/>
          </a:p>
        </p:txBody>
      </p:sp>
    </p:spTree>
    <p:extLst>
      <p:ext uri="{BB962C8B-B14F-4D97-AF65-F5344CB8AC3E}">
        <p14:creationId xmlns:p14="http://schemas.microsoft.com/office/powerpoint/2010/main" val="39559322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6</a:t>
            </a:fld>
            <a:endParaRPr lang="zh-CN" altLang="en-US"/>
          </a:p>
        </p:txBody>
      </p:sp>
    </p:spTree>
    <p:extLst>
      <p:ext uri="{BB962C8B-B14F-4D97-AF65-F5344CB8AC3E}">
        <p14:creationId xmlns:p14="http://schemas.microsoft.com/office/powerpoint/2010/main" val="1997273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7</a:t>
            </a:fld>
            <a:endParaRPr lang="zh-CN" altLang="en-US"/>
          </a:p>
        </p:txBody>
      </p:sp>
    </p:spTree>
    <p:extLst>
      <p:ext uri="{BB962C8B-B14F-4D97-AF65-F5344CB8AC3E}">
        <p14:creationId xmlns:p14="http://schemas.microsoft.com/office/powerpoint/2010/main" val="1538623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8</a:t>
            </a:fld>
            <a:endParaRPr lang="zh-CN" altLang="en-US"/>
          </a:p>
        </p:txBody>
      </p:sp>
    </p:spTree>
    <p:extLst>
      <p:ext uri="{BB962C8B-B14F-4D97-AF65-F5344CB8AC3E}">
        <p14:creationId xmlns:p14="http://schemas.microsoft.com/office/powerpoint/2010/main" val="13360272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9</a:t>
            </a:fld>
            <a:endParaRPr lang="zh-CN" altLang="en-US"/>
          </a:p>
        </p:txBody>
      </p:sp>
    </p:spTree>
    <p:extLst>
      <p:ext uri="{BB962C8B-B14F-4D97-AF65-F5344CB8AC3E}">
        <p14:creationId xmlns:p14="http://schemas.microsoft.com/office/powerpoint/2010/main" val="20788854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54113"/>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4436607-4A05-45D0-9BAE-9C795E5CB43F}" type="slidenum">
              <a:rPr lang="zh-CN" altLang="en-US" smtClean="0"/>
              <a:t>10</a:t>
            </a:fld>
            <a:endParaRPr lang="zh-CN" altLang="en-US"/>
          </a:p>
        </p:txBody>
      </p:sp>
    </p:spTree>
    <p:extLst>
      <p:ext uri="{BB962C8B-B14F-4D97-AF65-F5344CB8AC3E}">
        <p14:creationId xmlns:p14="http://schemas.microsoft.com/office/powerpoint/2010/main" val="2298671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0478" y="3458084"/>
            <a:ext cx="8361229" cy="1234739"/>
          </a:xfrm>
          <a:prstGeom prst="rect">
            <a:avLst/>
          </a:prstGeom>
        </p:spPr>
        <p:txBody>
          <a:bodyPr anchor="b">
            <a:noAutofit/>
          </a:bodyPr>
          <a:lstStyle>
            <a:lvl1pPr algn="ctr">
              <a:defRPr sz="3200" cap="all" baseline="0">
                <a:solidFill>
                  <a:schemeClr val="tx2"/>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9905" y="4841651"/>
            <a:ext cx="6831673" cy="1086237"/>
          </a:xfrm>
          <a:prstGeom prst="rect">
            <a:avLst/>
          </a:prstGeom>
        </p:spPr>
        <p:txBody>
          <a:bodyPr>
            <a:normAutofit/>
          </a:bodyPr>
          <a:lstStyle>
            <a:lvl1pPr marL="0" indent="0" algn="ctr">
              <a:lnSpc>
                <a:spcPct val="112000"/>
              </a:lnSpc>
              <a:spcBef>
                <a:spcPts val="0"/>
              </a:spcBef>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2022/4/2</a:t>
            </a:fld>
            <a:endParaRPr lang="zh-CN" altLang="en-US"/>
          </a:p>
        </p:txBody>
      </p:sp>
      <p:sp>
        <p:nvSpPr>
          <p:cNvPr id="5" name="Footer Placeholder 4"/>
          <p:cNvSpPr>
            <a:spLocks noGrp="1"/>
          </p:cNvSpPr>
          <p:nvPr>
            <p:ph type="ftr" sz="quarter" idx="11"/>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6" name="Slide Number Placeholder 5"/>
          <p:cNvSpPr>
            <a:spLocks noGrp="1"/>
          </p:cNvSpPr>
          <p:nvPr>
            <p:ph type="sldNum" sz="quarter" idx="12"/>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0" name="组合 16"/>
          <p:cNvGrpSpPr/>
          <p:nvPr userDrawn="1"/>
        </p:nvGrpSpPr>
        <p:grpSpPr>
          <a:xfrm>
            <a:off x="-6096" y="6552045"/>
            <a:ext cx="12208256" cy="307777"/>
            <a:chOff x="-337453" y="7423512"/>
            <a:chExt cx="12418449" cy="540268"/>
          </a:xfrm>
        </p:grpSpPr>
        <p:pic>
          <p:nvPicPr>
            <p:cNvPr id="11"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pic>
        <p:nvPicPr>
          <p:cNvPr id="13" name="Picture 12"/>
          <p:cNvPicPr>
            <a:picLocks noChangeAspect="1"/>
          </p:cNvPicPr>
          <p:nvPr userDrawn="1"/>
        </p:nvPicPr>
        <p:blipFill rotWithShape="1">
          <a:blip r:embed="rId3">
            <a:extLst>
              <a:ext uri="{28A0092B-C50C-407E-A947-70E740481C1C}">
                <a14:useLocalDpi xmlns:a14="http://schemas.microsoft.com/office/drawing/2010/main" val="0"/>
              </a:ext>
            </a:extLst>
          </a:blip>
          <a:srcRect l="2886" t="41417" r="2467" b="12909"/>
          <a:stretch/>
        </p:blipFill>
        <p:spPr>
          <a:xfrm>
            <a:off x="-6096" y="-13075"/>
            <a:ext cx="12198096" cy="3311129"/>
          </a:xfrm>
          <a:prstGeom prst="rect">
            <a:avLst/>
          </a:prstGeom>
        </p:spPr>
      </p:pic>
      <p:pic>
        <p:nvPicPr>
          <p:cNvPr id="14" name="图片 6"/>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5115058" y="1887283"/>
            <a:ext cx="1807683" cy="1673520"/>
          </a:xfrm>
          <a:prstGeom prst="rect">
            <a:avLst/>
          </a:prstGeom>
        </p:spPr>
      </p:pic>
      <p:sp>
        <p:nvSpPr>
          <p:cNvPr id="15" name="圆角矩形 10"/>
          <p:cNvSpPr/>
          <p:nvPr userDrawn="1"/>
        </p:nvSpPr>
        <p:spPr>
          <a:xfrm>
            <a:off x="0" y="3284116"/>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667903"/>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13657" y="1782136"/>
            <a:ext cx="10559143" cy="4085264"/>
          </a:xfrm>
          <a:prstGeom prst="rect">
            <a:avLst/>
          </a:prstGeom>
        </p:spPr>
        <p:txBody>
          <a:bodyPr/>
          <a:lstStyle>
            <a:lvl1pPr marL="384048" indent="-384048">
              <a:buFont typeface="Wingdings" panose="05000000000000000000" pitchFamily="2" charset="2"/>
              <a:buChar char="Ø"/>
              <a:defRPr sz="2000"/>
            </a:lvl1pPr>
            <a:lvl2pPr marL="914400" indent="-384048">
              <a:buFont typeface="Wingdings" panose="05000000000000000000" pitchFamily="2" charset="2"/>
              <a:buChar char="Ø"/>
              <a:defRPr sz="1800" i="0"/>
            </a:lvl2pPr>
            <a:lvl3pPr marL="1371600" indent="-384048">
              <a:buFont typeface="Wingdings" panose="05000000000000000000" pitchFamily="2" charset="2"/>
              <a:buChar char="Ø"/>
              <a:defRPr sz="1600"/>
            </a:lvl3pPr>
          </a:lstStyle>
          <a:p>
            <a:pPr lvl="0"/>
            <a:r>
              <a:rPr lang="zh-CN" altLang="en-US" dirty="0"/>
              <a:t>编辑母版文本样式</a:t>
            </a:r>
          </a:p>
          <a:p>
            <a:pPr lvl="1"/>
            <a:r>
              <a:rPr lang="zh-CN" altLang="en-US" dirty="0"/>
              <a:t>第二级</a:t>
            </a:r>
          </a:p>
          <a:p>
            <a:pPr lvl="2"/>
            <a:r>
              <a:rPr lang="zh-CN" altLang="en-US" dirty="0"/>
              <a:t>第三级</a:t>
            </a:r>
          </a:p>
        </p:txBody>
      </p:sp>
      <p:sp>
        <p:nvSpPr>
          <p:cNvPr id="7" name="标题 6"/>
          <p:cNvSpPr>
            <a:spLocks noGrp="1"/>
          </p:cNvSpPr>
          <p:nvPr>
            <p:ph type="title"/>
          </p:nvPr>
        </p:nvSpPr>
        <p:spPr>
          <a:xfrm>
            <a:off x="0" y="241633"/>
            <a:ext cx="9601200" cy="684114"/>
          </a:xfrm>
          <a:prstGeom prst="rect">
            <a:avLst/>
          </a:prstGeom>
        </p:spPr>
        <p:txBody>
          <a:bodyPr>
            <a:normAutofit/>
          </a:bodyPr>
          <a:lstStyle>
            <a:lvl1pPr>
              <a:defRPr sz="2800"/>
            </a:lvl1pPr>
          </a:lstStyle>
          <a:p>
            <a:r>
              <a:rPr lang="zh-CN" altLang="en-US" dirty="0"/>
              <a:t>单击此处编辑母版标题样式</a:t>
            </a:r>
          </a:p>
        </p:txBody>
      </p:sp>
      <p:sp>
        <p:nvSpPr>
          <p:cNvPr id="15" name="圆角矩形 14"/>
          <p:cNvSpPr/>
          <p:nvPr userDrawn="1"/>
        </p:nvSpPr>
        <p:spPr>
          <a:xfrm>
            <a:off x="-6096" y="872799"/>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grpSp>
        <p:nvGrpSpPr>
          <p:cNvPr id="21" name="组合 20"/>
          <p:cNvGrpSpPr/>
          <p:nvPr userDrawn="1"/>
        </p:nvGrpSpPr>
        <p:grpSpPr>
          <a:xfrm>
            <a:off x="10352072" y="129938"/>
            <a:ext cx="1743469" cy="662336"/>
            <a:chOff x="9819640" y="-11075"/>
            <a:chExt cx="2297470" cy="872799"/>
          </a:xfrm>
        </p:grpSpPr>
        <p:pic>
          <p:nvPicPr>
            <p:cNvPr id="16" name="图片 15"/>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9819640" y="-11075"/>
              <a:ext cx="895203" cy="872799"/>
            </a:xfrm>
            <a:prstGeom prst="rect">
              <a:avLst/>
            </a:prstGeom>
          </p:spPr>
        </p:pic>
        <p:pic>
          <p:nvPicPr>
            <p:cNvPr id="20" name="图片 19">
              <a:extLst>
                <a:ext uri="{FF2B5EF4-FFF2-40B4-BE49-F238E27FC236}">
                  <a16:creationId xmlns:a16="http://schemas.microsoft.com/office/drawing/2014/main" id="{F5994C84-AF11-407B-9992-0C12067A2806}"/>
                </a:ext>
              </a:extLst>
            </p:cNvPr>
            <p:cNvPicPr>
              <a:picLocks noChangeAspect="1"/>
            </p:cNvPicPr>
            <p:nvPr userDrawn="1"/>
          </p:nvPicPr>
          <p:blipFill rotWithShape="1">
            <a:blip r:embed="rId4">
              <a:extLst>
                <a:ext uri="{BEBA8EAE-BF5A-486C-A8C5-ECC9F3942E4B}">
                  <a14:imgProps xmlns:a14="http://schemas.microsoft.com/office/drawing/2010/main">
                    <a14:imgLayer r:embed="rId5">
                      <a14:imgEffect>
                        <a14:colorTemperature colorTemp="6400"/>
                      </a14:imgEffect>
                    </a14:imgLayer>
                  </a14:imgProps>
                </a:ext>
              </a:extLst>
            </a:blip>
            <a:srcRect l="30447"/>
            <a:stretch/>
          </p:blipFill>
          <p:spPr>
            <a:xfrm>
              <a:off x="10669123" y="143580"/>
              <a:ext cx="1447987" cy="617117"/>
            </a:xfrm>
            <a:prstGeom prst="rect">
              <a:avLst/>
            </a:prstGeom>
          </p:spPr>
        </p:pic>
      </p:grpSp>
    </p:spTree>
    <p:extLst>
      <p:ext uri="{BB962C8B-B14F-4D97-AF65-F5344CB8AC3E}">
        <p14:creationId xmlns:p14="http://schemas.microsoft.com/office/powerpoint/2010/main" val="149512697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tint val="96000"/>
                <a:shade val="100000"/>
                <a:hueMod val="270000"/>
                <a:satMod val="200000"/>
                <a:lumMod val="128000"/>
              </a:schemeClr>
            </a:gs>
            <a:gs pos="100000">
              <a:srgbClr val="F1F2F6"/>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contrast="-5000"/>
                    </a14:imgEffect>
                  </a14:imgLayer>
                </a14:imgProps>
              </a:ext>
            </a:extLst>
          </a:blip>
          <a:srcRect t="36907" b="14356"/>
          <a:stretch/>
        </p:blipFill>
        <p:spPr>
          <a:xfrm>
            <a:off x="-48002" y="-93452"/>
            <a:ext cx="12278188" cy="3366016"/>
          </a:xfrm>
          <a:prstGeom prst="rect">
            <a:avLst/>
          </a:prstGeom>
          <a:noFill/>
          <a:effectLst>
            <a:glow>
              <a:schemeClr val="accent1">
                <a:alpha val="99000"/>
              </a:schemeClr>
            </a:glow>
            <a:reflection endPos="0" dist="50800" dir="5400000" sy="-100000" algn="bl" rotWithShape="0"/>
            <a:softEdge rad="63500"/>
          </a:effectLst>
        </p:spPr>
      </p:pic>
      <p:sp>
        <p:nvSpPr>
          <p:cNvPr id="11" name="圆角矩形 10"/>
          <p:cNvSpPr/>
          <p:nvPr userDrawn="1"/>
        </p:nvSpPr>
        <p:spPr>
          <a:xfrm>
            <a:off x="0" y="3235988"/>
            <a:ext cx="12198096" cy="52948"/>
          </a:xfrm>
          <a:prstGeom prst="roundRect">
            <a:avLst/>
          </a:prstGeom>
          <a:solidFill>
            <a:srgbClr val="9C0C15"/>
          </a:solidFill>
          <a:ln>
            <a:solidFill>
              <a:srgbClr val="9C0C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itle 1"/>
          <p:cNvSpPr txBox="1">
            <a:spLocks/>
          </p:cNvSpPr>
          <p:nvPr userDrawn="1"/>
        </p:nvSpPr>
        <p:spPr>
          <a:xfrm>
            <a:off x="1910478" y="3458084"/>
            <a:ext cx="8361229" cy="1234739"/>
          </a:xfrm>
          <a:prstGeom prst="rect">
            <a:avLst/>
          </a:prstGeom>
        </p:spPr>
        <p:txBody>
          <a:bodyPr anchor="b">
            <a:noAutofit/>
          </a:bodyPr>
          <a:lstStyle>
            <a:lvl1pPr algn="ctr" defTabSz="914400" rtl="0" eaLnBrk="1" latinLnBrk="0" hangingPunct="1">
              <a:lnSpc>
                <a:spcPct val="89000"/>
              </a:lnSpc>
              <a:spcBef>
                <a:spcPct val="0"/>
              </a:spcBef>
              <a:buNone/>
              <a:defRPr sz="3200" kern="1200" cap="all" baseline="0">
                <a:solidFill>
                  <a:schemeClr val="tx2"/>
                </a:solidFill>
                <a:latin typeface="+mj-lt"/>
                <a:ea typeface="+mj-ea"/>
                <a:cs typeface="+mj-cs"/>
              </a:defRPr>
            </a:lvl1pPr>
          </a:lstStyle>
          <a:p>
            <a:r>
              <a:rPr lang="zh-CN" altLang="en-US"/>
              <a:t>单击此处编辑母版标题样式</a:t>
            </a:r>
            <a:endParaRPr lang="en-US" dirty="0"/>
          </a:p>
        </p:txBody>
      </p:sp>
      <p:sp>
        <p:nvSpPr>
          <p:cNvPr id="13" name="Subtitle 2"/>
          <p:cNvSpPr txBox="1">
            <a:spLocks/>
          </p:cNvSpPr>
          <p:nvPr userDrawn="1"/>
        </p:nvSpPr>
        <p:spPr>
          <a:xfrm>
            <a:off x="2679905" y="4841651"/>
            <a:ext cx="6831673" cy="1086237"/>
          </a:xfrm>
          <a:prstGeom prst="rect">
            <a:avLst/>
          </a:prstGeom>
        </p:spPr>
        <p:txBody>
          <a:bodyPr>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r>
              <a:rPr lang="zh-CN" altLang="en-US"/>
              <a:t>单击此处编辑母版副标题样式</a:t>
            </a:r>
            <a:endParaRPr lang="en-US" dirty="0"/>
          </a:p>
        </p:txBody>
      </p:sp>
      <p:sp>
        <p:nvSpPr>
          <p:cNvPr id="14" name="Date Placeholder 3"/>
          <p:cNvSpPr>
            <a:spLocks noGrp="1"/>
          </p:cNvSpPr>
          <p:nvPr>
            <p:ph type="dt" sz="half" idx="2"/>
          </p:nvPr>
        </p:nvSpPr>
        <p:spPr>
          <a:xfrm>
            <a:off x="752858" y="6453386"/>
            <a:ext cx="1607944" cy="404614"/>
          </a:xfrm>
          <a:prstGeom prst="rect">
            <a:avLst/>
          </a:prstGeom>
        </p:spPr>
        <p:txBody>
          <a:bodyPr/>
          <a:lstStyle>
            <a:lvl1pPr>
              <a:defRPr baseline="0">
                <a:solidFill>
                  <a:schemeClr val="tx2"/>
                </a:solidFill>
              </a:defRPr>
            </a:lvl1pPr>
          </a:lstStyle>
          <a:p>
            <a:fld id="{4070118A-9745-46AD-B779-CB70155E8138}" type="datetimeFigureOut">
              <a:rPr lang="zh-CN" altLang="en-US" smtClean="0"/>
              <a:t>2022/4/2</a:t>
            </a:fld>
            <a:endParaRPr lang="zh-CN" altLang="en-US"/>
          </a:p>
        </p:txBody>
      </p:sp>
      <p:sp>
        <p:nvSpPr>
          <p:cNvPr id="15" name="Footer Placeholder 4"/>
          <p:cNvSpPr>
            <a:spLocks noGrp="1"/>
          </p:cNvSpPr>
          <p:nvPr>
            <p:ph type="ftr" sz="quarter" idx="3"/>
          </p:nvPr>
        </p:nvSpPr>
        <p:spPr>
          <a:xfrm>
            <a:off x="2584054" y="6453386"/>
            <a:ext cx="7023377" cy="404614"/>
          </a:xfrm>
          <a:prstGeom prst="rect">
            <a:avLst/>
          </a:prstGeom>
        </p:spPr>
        <p:txBody>
          <a:bodyPr/>
          <a:lstStyle>
            <a:lvl1pPr algn="ctr">
              <a:defRPr baseline="0">
                <a:solidFill>
                  <a:schemeClr val="tx2"/>
                </a:solidFill>
              </a:defRPr>
            </a:lvl1pPr>
          </a:lstStyle>
          <a:p>
            <a:endParaRPr lang="zh-CN" altLang="en-US"/>
          </a:p>
        </p:txBody>
      </p:sp>
      <p:sp>
        <p:nvSpPr>
          <p:cNvPr id="16" name="Slide Number Placeholder 5"/>
          <p:cNvSpPr>
            <a:spLocks noGrp="1"/>
          </p:cNvSpPr>
          <p:nvPr>
            <p:ph type="sldNum" sz="quarter" idx="4"/>
          </p:nvPr>
        </p:nvSpPr>
        <p:spPr>
          <a:xfrm>
            <a:off x="9830683" y="6453386"/>
            <a:ext cx="1596292" cy="404614"/>
          </a:xfrm>
          <a:prstGeom prst="rect">
            <a:avLst/>
          </a:prstGeom>
        </p:spPr>
        <p:txBody>
          <a:bodyPr/>
          <a:lstStyle>
            <a:lvl1pPr>
              <a:defRPr baseline="0">
                <a:solidFill>
                  <a:schemeClr val="tx2"/>
                </a:solidFill>
              </a:defRPr>
            </a:lvl1pPr>
          </a:lstStyle>
          <a:p>
            <a:fld id="{4235D990-D27F-4F2C-9FEA-C8DF9BEEB4E2}" type="slidenum">
              <a:rPr lang="zh-CN" altLang="en-US" smtClean="0"/>
              <a:t>‹#›</a:t>
            </a:fld>
            <a:endParaRPr lang="zh-CN" altLang="en-US"/>
          </a:p>
        </p:txBody>
      </p:sp>
      <p:grpSp>
        <p:nvGrpSpPr>
          <p:cNvPr id="17" name="组合 16"/>
          <p:cNvGrpSpPr/>
          <p:nvPr userDrawn="1"/>
        </p:nvGrpSpPr>
        <p:grpSpPr>
          <a:xfrm>
            <a:off x="-6096" y="6552045"/>
            <a:ext cx="12208256" cy="307777"/>
            <a:chOff x="-337453" y="7423512"/>
            <a:chExt cx="12418449" cy="540268"/>
          </a:xfrm>
        </p:grpSpPr>
        <p:pic>
          <p:nvPicPr>
            <p:cNvPr id="18" name="Picture 24" descr="aaaa00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12821" y="7475260"/>
              <a:ext cx="121920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7"/>
            <p:cNvSpPr txBox="1">
              <a:spLocks noChangeArrowheads="1"/>
            </p:cNvSpPr>
            <p:nvPr userDrawn="1"/>
          </p:nvSpPr>
          <p:spPr bwMode="auto">
            <a:xfrm>
              <a:off x="-337453" y="7423512"/>
              <a:ext cx="12418449" cy="540268"/>
            </a:xfrm>
            <a:prstGeom prst="rect">
              <a:avLst/>
            </a:prstGeom>
            <a:solidFill>
              <a:srgbClr val="7E2520"/>
            </a:solidFill>
            <a:ln w="9525">
              <a:noFill/>
              <a:miter lim="800000"/>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defRPr/>
              </a:pPr>
              <a:r>
                <a:rPr lang="en-US" altLang="zh-CN" sz="1400" b="1" i="1" dirty="0">
                  <a:solidFill>
                    <a:schemeClr val="bg1"/>
                  </a:solidFill>
                </a:rPr>
                <a:t> </a:t>
              </a:r>
              <a:r>
                <a:rPr lang="en-US" altLang="zh-CN" sz="1400" b="1" i="1" baseline="0" dirty="0">
                  <a:solidFill>
                    <a:schemeClr val="bg1"/>
                  </a:solidFill>
                </a:rPr>
                <a:t> </a:t>
              </a:r>
              <a:r>
                <a:rPr lang="zh-CN" altLang="en-US" sz="1400" b="1" dirty="0">
                  <a:solidFill>
                    <a:schemeClr val="bg1"/>
                  </a:solidFill>
                </a:rPr>
                <a:t>山东大学计算机科学与技术学院  体系结构与嵌入式系统研究中心</a:t>
              </a:r>
              <a:endParaRPr lang="zh-CN" altLang="zh-CN" sz="1400" b="1" dirty="0">
                <a:solidFill>
                  <a:schemeClr val="bg1"/>
                </a:solidFill>
              </a:endParaRPr>
            </a:p>
          </p:txBody>
        </p:sp>
      </p:grpSp>
    </p:spTree>
    <p:extLst>
      <p:ext uri="{BB962C8B-B14F-4D97-AF65-F5344CB8AC3E}">
        <p14:creationId xmlns:p14="http://schemas.microsoft.com/office/powerpoint/2010/main" val="2856036457"/>
      </p:ext>
    </p:extLst>
  </p:cSld>
  <p:clrMap bg1="lt1" tx1="dk1" bg2="lt2" tx2="dk2" accent1="accent1" accent2="accent2" accent3="accent3" accent4="accent4" accent5="accent5" accent6="accent6" hlink="hlink" folHlink="folHlink"/>
  <p:sldLayoutIdLst>
    <p:sldLayoutId id="2147483922" r:id="rId1"/>
    <p:sldLayoutId id="2147483923" r:id="rId2"/>
  </p:sldLayoutIdLst>
  <p:txStyles>
    <p:titleStyle>
      <a:lvl1pPr algn="l" defTabSz="914400" rtl="0" eaLnBrk="1" latinLnBrk="0" hangingPunct="1">
        <a:lnSpc>
          <a:spcPct val="89000"/>
        </a:lnSpc>
        <a:spcBef>
          <a:spcPct val="0"/>
        </a:spcBef>
        <a:buNone/>
        <a:defRPr sz="36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8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97132" y="3429000"/>
            <a:ext cx="11518469" cy="1234739"/>
          </a:xfrm>
        </p:spPr>
        <p:txBody>
          <a:bodyPr/>
          <a:lstStyle/>
          <a:p>
            <a:r>
              <a:rPr lang="en-US" altLang="zh-CN" sz="2800" b="1" dirty="0" err="1">
                <a:latin typeface="+mn-lt"/>
              </a:rPr>
              <a:t>TiDB</a:t>
            </a:r>
            <a:r>
              <a:rPr lang="en-US" altLang="zh-CN" sz="2800" b="1" dirty="0">
                <a:latin typeface="+mn-lt"/>
              </a:rPr>
              <a:t>: A Raft-based HTAP Database</a:t>
            </a:r>
            <a:endParaRPr lang="zh-CN" altLang="en-US" sz="2800" b="1" dirty="0">
              <a:latin typeface="+mn-lt"/>
            </a:endParaRPr>
          </a:p>
        </p:txBody>
      </p:sp>
      <p:sp>
        <p:nvSpPr>
          <p:cNvPr id="3" name="副标题 2"/>
          <p:cNvSpPr>
            <a:spLocks noGrp="1"/>
          </p:cNvSpPr>
          <p:nvPr>
            <p:ph type="subTitle" idx="1"/>
          </p:nvPr>
        </p:nvSpPr>
        <p:spPr>
          <a:xfrm>
            <a:off x="2640531" y="5223615"/>
            <a:ext cx="6831673" cy="1086237"/>
          </a:xfrm>
        </p:spPr>
        <p:txBody>
          <a:bodyPr>
            <a:normAutofit/>
          </a:bodyPr>
          <a:lstStyle/>
          <a:p>
            <a:r>
              <a:rPr lang="en-US" altLang="zh-CN" dirty="0"/>
              <a:t>PVLDB 2020</a:t>
            </a:r>
          </a:p>
          <a:p>
            <a:r>
              <a:rPr lang="en-US" altLang="zh-CN" dirty="0" err="1"/>
              <a:t>PingCAP</a:t>
            </a:r>
            <a:endParaRPr lang="zh-CN" altLang="en-US" dirty="0"/>
          </a:p>
        </p:txBody>
      </p:sp>
    </p:spTree>
    <p:extLst>
      <p:ext uri="{BB962C8B-B14F-4D97-AF65-F5344CB8AC3E}">
        <p14:creationId xmlns:p14="http://schemas.microsoft.com/office/powerpoint/2010/main" val="3682572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TIKV</a:t>
            </a:r>
            <a:endParaRPr lang="zh-CN" altLang="en-US" sz="2400" b="1" dirty="0">
              <a:latin typeface="+mn-lt"/>
            </a:endParaRPr>
          </a:p>
        </p:txBody>
      </p:sp>
      <p:sp>
        <p:nvSpPr>
          <p:cNvPr id="5" name="文本框 4">
            <a:extLst>
              <a:ext uri="{FF2B5EF4-FFF2-40B4-BE49-F238E27FC236}">
                <a16:creationId xmlns:a16="http://schemas.microsoft.com/office/drawing/2014/main" id="{4359EB96-0A6F-44B9-ACE1-12CFEB2DD360}"/>
              </a:ext>
            </a:extLst>
          </p:cNvPr>
          <p:cNvSpPr txBox="1"/>
          <p:nvPr/>
        </p:nvSpPr>
        <p:spPr>
          <a:xfrm>
            <a:off x="111211" y="1093573"/>
            <a:ext cx="11751275" cy="2862322"/>
          </a:xfrm>
          <a:prstGeom prst="rect">
            <a:avLst/>
          </a:prstGeom>
          <a:noFill/>
        </p:spPr>
        <p:txBody>
          <a:bodyPr wrap="square" rtlCol="0">
            <a:spAutoFit/>
          </a:bodyPr>
          <a:lstStyle/>
          <a:p>
            <a:pPr marL="285750" indent="-285750" algn="just">
              <a:buFont typeface="Wingdings" panose="05000000000000000000" pitchFamily="2" charset="2"/>
              <a:buChar char="Ø"/>
            </a:pPr>
            <a:r>
              <a:rPr lang="en-US" altLang="zh-CN" dirty="0"/>
              <a:t>Basic Raft process :</a:t>
            </a:r>
          </a:p>
          <a:p>
            <a:pPr marL="1004400" indent="-285750" algn="just">
              <a:buFont typeface="Wingdings" panose="05000000000000000000" pitchFamily="2" charset="2"/>
              <a:buChar char="l"/>
            </a:pPr>
            <a:r>
              <a:rPr lang="en-US" altLang="zh-CN" dirty="0"/>
              <a:t>A Region leader receives a request from the SQL engine layer.</a:t>
            </a:r>
          </a:p>
          <a:p>
            <a:pPr marL="1004400" indent="-285750" algn="just">
              <a:buFont typeface="Wingdings" panose="05000000000000000000" pitchFamily="2" charset="2"/>
              <a:buChar char="l"/>
            </a:pPr>
            <a:r>
              <a:rPr lang="en-US" altLang="zh-CN" dirty="0"/>
              <a:t>The leader appends the request to its log.</a:t>
            </a:r>
          </a:p>
          <a:p>
            <a:pPr marL="1004400" indent="-285750" algn="just">
              <a:buFont typeface="Wingdings" panose="05000000000000000000" pitchFamily="2" charset="2"/>
              <a:buChar char="l"/>
            </a:pPr>
            <a:r>
              <a:rPr lang="en-US" altLang="zh-CN" dirty="0"/>
              <a:t>The leader sends the new log entries to its followers, which in turn append the entries to their logs.</a:t>
            </a:r>
          </a:p>
          <a:p>
            <a:pPr marL="1004400" indent="-285750" algn="just">
              <a:buFont typeface="Wingdings" panose="05000000000000000000" pitchFamily="2" charset="2"/>
              <a:buChar char="l"/>
            </a:pPr>
            <a:r>
              <a:rPr lang="en-US" altLang="zh-CN" dirty="0"/>
              <a:t>The leader waits for its followers to respond. If a quorum of nodes respond successfully, then the leader commits the request and applies it locally.</a:t>
            </a:r>
          </a:p>
          <a:p>
            <a:pPr marL="1004400" indent="-285750" algn="just">
              <a:buFont typeface="Wingdings" panose="05000000000000000000" pitchFamily="2" charset="2"/>
              <a:buChar char="l"/>
            </a:pPr>
            <a:r>
              <a:rPr lang="en-US" altLang="zh-CN" dirty="0"/>
              <a:t>The leader sends the result to the client and continues to process incoming requests.</a:t>
            </a:r>
          </a:p>
          <a:p>
            <a:pPr marL="285750" indent="-285750" algn="just">
              <a:buFont typeface="Wingdings" panose="05000000000000000000" pitchFamily="2" charset="2"/>
              <a:buChar char="Ø"/>
            </a:pPr>
            <a:r>
              <a:rPr lang="en-US" altLang="zh-CN" dirty="0"/>
              <a:t>Problem:</a:t>
            </a:r>
          </a:p>
          <a:p>
            <a:pPr marL="1004400" indent="-285750" algn="just">
              <a:buFont typeface="Wingdings" panose="05000000000000000000" pitchFamily="2" charset="2"/>
              <a:buChar char="l"/>
            </a:pPr>
            <a:r>
              <a:rPr lang="en-US" altLang="zh-CN" dirty="0"/>
              <a:t>Can not provide efficient performance because the steps happen sequentially</a:t>
            </a:r>
          </a:p>
          <a:p>
            <a:pPr marL="1004400" indent="-285750" algn="just">
              <a:buFont typeface="Wingdings" panose="05000000000000000000" pitchFamily="2" charset="2"/>
              <a:buChar char="l"/>
            </a:pPr>
            <a:r>
              <a:rPr lang="en-US" altLang="zh-CN" dirty="0"/>
              <a:t>may incur large I/O overheads (both disk and network)</a:t>
            </a:r>
            <a:endParaRPr lang="zh-CN" altLang="en-US" dirty="0"/>
          </a:p>
        </p:txBody>
      </p:sp>
    </p:spTree>
    <p:extLst>
      <p:ext uri="{BB962C8B-B14F-4D97-AF65-F5344CB8AC3E}">
        <p14:creationId xmlns:p14="http://schemas.microsoft.com/office/powerpoint/2010/main" val="541402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a:t>
            </a:r>
            <a:endParaRPr lang="zh-CN" altLang="en-US" sz="2400" b="1" dirty="0">
              <a:latin typeface="+mn-lt"/>
            </a:endParaRPr>
          </a:p>
        </p:txBody>
      </p:sp>
      <p:sp>
        <p:nvSpPr>
          <p:cNvPr id="5" name="文本框 4">
            <a:extLst>
              <a:ext uri="{FF2B5EF4-FFF2-40B4-BE49-F238E27FC236}">
                <a16:creationId xmlns:a16="http://schemas.microsoft.com/office/drawing/2014/main" id="{4359EB96-0A6F-44B9-ACE1-12CFEB2DD360}"/>
              </a:ext>
            </a:extLst>
          </p:cNvPr>
          <p:cNvSpPr txBox="1"/>
          <p:nvPr/>
        </p:nvSpPr>
        <p:spPr>
          <a:xfrm>
            <a:off x="111211" y="1093573"/>
            <a:ext cx="11751275" cy="3416320"/>
          </a:xfrm>
          <a:prstGeom prst="rect">
            <a:avLst/>
          </a:prstGeom>
          <a:noFill/>
        </p:spPr>
        <p:txBody>
          <a:bodyPr wrap="square" rtlCol="0">
            <a:spAutoFit/>
          </a:bodyPr>
          <a:lstStyle/>
          <a:p>
            <a:pPr marL="285750" indent="-285750" algn="just">
              <a:buFont typeface="Wingdings" panose="05000000000000000000" pitchFamily="2" charset="2"/>
              <a:buChar char="Ø"/>
            </a:pPr>
            <a:r>
              <a:rPr lang="en-US" altLang="zh-CN" dirty="0"/>
              <a:t>Optimization between Leaders and Followers:</a:t>
            </a:r>
          </a:p>
          <a:p>
            <a:pPr marL="1004400" indent="-285750" algn="just">
              <a:buFont typeface="Wingdings" panose="05000000000000000000" pitchFamily="2" charset="2"/>
              <a:buChar char="l"/>
            </a:pPr>
            <a:r>
              <a:rPr lang="en-US" altLang="zh-CN" dirty="0"/>
              <a:t>the leader appends logs locally and sends logs to followers at the same time</a:t>
            </a:r>
          </a:p>
          <a:p>
            <a:pPr marL="1004400" indent="-285750" algn="just">
              <a:buFont typeface="Wingdings" panose="05000000000000000000" pitchFamily="2" charset="2"/>
              <a:buChar char="l"/>
            </a:pPr>
            <a:r>
              <a:rPr lang="en-US" altLang="zh-CN" dirty="0"/>
              <a:t>leader buffers log entries and sends them to its followers in batches</a:t>
            </a:r>
          </a:p>
          <a:p>
            <a:pPr marL="1004400" indent="-285750" algn="just">
              <a:buFont typeface="Wingdings" panose="05000000000000000000" pitchFamily="2" charset="2"/>
              <a:buChar char="l"/>
            </a:pPr>
            <a:r>
              <a:rPr lang="en-US" altLang="zh-CN" dirty="0"/>
              <a:t>After sending the logs, the leader does not have to wait for the followers to respond. Instead, it can assume success and send further logs with the predicted log index.</a:t>
            </a:r>
          </a:p>
          <a:p>
            <a:pPr marL="1004400" indent="-285750" algn="just">
              <a:buFont typeface="Wingdings" panose="05000000000000000000" pitchFamily="2" charset="2"/>
              <a:buChar char="l"/>
            </a:pPr>
            <a:r>
              <a:rPr lang="en-US" altLang="zh-CN" dirty="0"/>
              <a:t>leader applying committed log entries can be handled asynchronously by a different thread </a:t>
            </a:r>
          </a:p>
          <a:p>
            <a:pPr marL="285750" indent="-285750" algn="just">
              <a:buFont typeface="Wingdings" panose="05000000000000000000" pitchFamily="2" charset="2"/>
              <a:buChar char="Ø"/>
            </a:pPr>
            <a:r>
              <a:rPr lang="en-US" altLang="zh-CN" dirty="0"/>
              <a:t>the Raft process is updated as follows:</a:t>
            </a:r>
          </a:p>
          <a:p>
            <a:pPr marL="1004400" indent="-285750" algn="just">
              <a:buFont typeface="Wingdings" panose="05000000000000000000" pitchFamily="2" charset="2"/>
              <a:buChar char="l"/>
            </a:pPr>
            <a:r>
              <a:rPr lang="en-US" altLang="zh-CN" dirty="0"/>
              <a:t>A leader receives requests from the SQL engine layer.</a:t>
            </a:r>
          </a:p>
          <a:p>
            <a:pPr marL="1004400" indent="-285750" algn="just">
              <a:buFont typeface="Wingdings" panose="05000000000000000000" pitchFamily="2" charset="2"/>
              <a:buChar char="l"/>
            </a:pPr>
            <a:r>
              <a:rPr lang="en-US" altLang="zh-CN" dirty="0"/>
              <a:t>The leader sends corresponding logs to followers and appends logs locally in parallel.</a:t>
            </a:r>
          </a:p>
          <a:p>
            <a:pPr marL="1004400" indent="-285750" algn="just">
              <a:buFont typeface="Wingdings" panose="05000000000000000000" pitchFamily="2" charset="2"/>
              <a:buChar char="l"/>
            </a:pPr>
            <a:r>
              <a:rPr lang="en-US" altLang="zh-CN" dirty="0"/>
              <a:t>The leader continues to receive requests from clients and repeats step (2).</a:t>
            </a:r>
          </a:p>
          <a:p>
            <a:pPr marL="1004400" indent="-285750" algn="just">
              <a:buFont typeface="Wingdings" panose="05000000000000000000" pitchFamily="2" charset="2"/>
              <a:buChar char="l"/>
            </a:pPr>
            <a:r>
              <a:rPr lang="en-US" altLang="zh-CN" dirty="0"/>
              <a:t>The leader commits the logs and sends them to another thread to be applied.</a:t>
            </a:r>
          </a:p>
          <a:p>
            <a:pPr marL="1004400" indent="-285750" algn="just">
              <a:buFont typeface="Wingdings" panose="05000000000000000000" pitchFamily="2" charset="2"/>
              <a:buChar char="l"/>
            </a:pPr>
            <a:r>
              <a:rPr lang="en-US" altLang="zh-CN" dirty="0"/>
              <a:t>After applying the logs, the leader returns the results to the client.</a:t>
            </a:r>
            <a:endParaRPr lang="zh-CN" altLang="en-US" dirty="0"/>
          </a:p>
        </p:txBody>
      </p:sp>
    </p:spTree>
    <p:extLst>
      <p:ext uri="{BB962C8B-B14F-4D97-AF65-F5344CB8AC3E}">
        <p14:creationId xmlns:p14="http://schemas.microsoft.com/office/powerpoint/2010/main" val="4213599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a:t>
            </a:r>
            <a:endParaRPr lang="zh-CN" altLang="en-US" sz="2400" b="1" dirty="0">
              <a:latin typeface="+mn-lt"/>
            </a:endParaRPr>
          </a:p>
        </p:txBody>
      </p:sp>
      <p:sp>
        <p:nvSpPr>
          <p:cNvPr id="5" name="文本框 4">
            <a:extLst>
              <a:ext uri="{FF2B5EF4-FFF2-40B4-BE49-F238E27FC236}">
                <a16:creationId xmlns:a16="http://schemas.microsoft.com/office/drawing/2014/main" id="{4359EB96-0A6F-44B9-ACE1-12CFEB2DD360}"/>
              </a:ext>
            </a:extLst>
          </p:cNvPr>
          <p:cNvSpPr txBox="1"/>
          <p:nvPr/>
        </p:nvSpPr>
        <p:spPr>
          <a:xfrm>
            <a:off x="111211" y="1093573"/>
            <a:ext cx="11751275" cy="3693319"/>
          </a:xfrm>
          <a:prstGeom prst="rect">
            <a:avLst/>
          </a:prstGeom>
          <a:noFill/>
        </p:spPr>
        <p:txBody>
          <a:bodyPr wrap="square" rtlCol="0">
            <a:spAutoFit/>
          </a:bodyPr>
          <a:lstStyle/>
          <a:p>
            <a:pPr marL="285750" indent="-285750" algn="just">
              <a:buFont typeface="Wingdings" panose="05000000000000000000" pitchFamily="2" charset="2"/>
              <a:buChar char="Ø"/>
            </a:pPr>
            <a:r>
              <a:rPr lang="en-US" altLang="zh-CN" dirty="0"/>
              <a:t>Linearizable semantics: when a value is read at time t from a Region leader, the leader must not return a previous version of the value for read requests after t. (transform leader or network partition)</a:t>
            </a:r>
          </a:p>
          <a:p>
            <a:pPr marL="285750" indent="-285750" algn="just">
              <a:buFont typeface="Wingdings" panose="05000000000000000000" pitchFamily="2" charset="2"/>
              <a:buChar char="Ø"/>
            </a:pPr>
            <a:endParaRPr lang="en-US" altLang="zh-CN" dirty="0"/>
          </a:p>
          <a:p>
            <a:pPr marL="285750" indent="-285750" algn="just">
              <a:buFont typeface="Wingdings" panose="05000000000000000000" pitchFamily="2" charset="2"/>
              <a:buChar char="Ø"/>
            </a:pPr>
            <a:r>
              <a:rPr lang="en-US" altLang="zh-CN" dirty="0"/>
              <a:t>Accelerating Read Requests from Clients:</a:t>
            </a:r>
          </a:p>
          <a:p>
            <a:pPr marL="1004400" indent="-285750" algn="just">
              <a:buFont typeface="Wingdings" panose="05000000000000000000" pitchFamily="2" charset="2"/>
              <a:buChar char="l"/>
            </a:pPr>
            <a:r>
              <a:rPr lang="en-US" altLang="zh-CN" dirty="0"/>
              <a:t>issuing a log entry for every read request and waiting for that entry to be </a:t>
            </a:r>
            <a:r>
              <a:rPr lang="en-US" altLang="zh-CN" dirty="0" err="1"/>
              <a:t>applyed</a:t>
            </a:r>
            <a:r>
              <a:rPr lang="en-US" altLang="zh-CN" dirty="0"/>
              <a:t> before returning.</a:t>
            </a:r>
          </a:p>
          <a:p>
            <a:pPr marL="1004400" indent="-285750" algn="just">
              <a:buFont typeface="Wingdings" panose="05000000000000000000" pitchFamily="2" charset="2"/>
              <a:buChar char="l"/>
            </a:pPr>
            <a:r>
              <a:rPr lang="en-US" altLang="zh-CN" dirty="0"/>
              <a:t>read index:</a:t>
            </a:r>
          </a:p>
          <a:p>
            <a:pPr marL="1724400" indent="-285750" algn="just">
              <a:buFont typeface="Arial" panose="020B0604020202020204" pitchFamily="34" charset="0"/>
              <a:buChar char="•"/>
            </a:pPr>
            <a:r>
              <a:rPr lang="en-US" altLang="zh-CN" dirty="0"/>
              <a:t>records the current commit index as a local read index</a:t>
            </a:r>
          </a:p>
          <a:p>
            <a:pPr marL="1724400" indent="-285750" algn="just">
              <a:buFont typeface="Arial" panose="020B0604020202020204" pitchFamily="34" charset="0"/>
              <a:buChar char="•"/>
            </a:pPr>
            <a:r>
              <a:rPr lang="en-US" altLang="zh-CN" dirty="0"/>
              <a:t>sends heartbeat messages to followers to confirm its leader role</a:t>
            </a:r>
          </a:p>
          <a:p>
            <a:pPr marL="1724400" indent="-285750" algn="just">
              <a:buFont typeface="Arial" panose="020B0604020202020204" pitchFamily="34" charset="0"/>
              <a:buChar char="•"/>
            </a:pPr>
            <a:r>
              <a:rPr lang="en-US" altLang="zh-CN" dirty="0"/>
              <a:t>return the value once its applied index is greater than or equal to the read index</a:t>
            </a:r>
          </a:p>
          <a:p>
            <a:pPr marL="1004400" indent="-285750" algn="just">
              <a:buFont typeface="Wingdings" panose="05000000000000000000" pitchFamily="2" charset="2"/>
              <a:buChar char="l"/>
            </a:pPr>
            <a:r>
              <a:rPr lang="en-US" altLang="zh-CN" dirty="0"/>
              <a:t>lease read:</a:t>
            </a:r>
          </a:p>
          <a:p>
            <a:pPr marL="1724400" indent="-285750" algn="just">
              <a:buFont typeface="Arial" panose="020B0604020202020204" pitchFamily="34" charset="0"/>
              <a:buChar char="•"/>
            </a:pPr>
            <a:r>
              <a:rPr lang="en-US" altLang="zh-CN" dirty="0"/>
              <a:t>leader and followers agree on a lease period, during which followers do not issue election requests so that the leader is not changed.</a:t>
            </a:r>
          </a:p>
          <a:p>
            <a:pPr marL="285750" indent="-285750" algn="just">
              <a:buFont typeface="Wingdings" panose="05000000000000000000" pitchFamily="2" charset="2"/>
              <a:buChar char="Ø"/>
            </a:pPr>
            <a:endParaRPr lang="en-US" altLang="zh-CN" dirty="0"/>
          </a:p>
        </p:txBody>
      </p:sp>
      <p:pic>
        <p:nvPicPr>
          <p:cNvPr id="6" name="图片 5">
            <a:extLst>
              <a:ext uri="{FF2B5EF4-FFF2-40B4-BE49-F238E27FC236}">
                <a16:creationId xmlns:a16="http://schemas.microsoft.com/office/drawing/2014/main" id="{3E312420-FF51-4B27-A0D8-878A8CC31BA9}"/>
              </a:ext>
            </a:extLst>
          </p:cNvPr>
          <p:cNvPicPr>
            <a:picLocks noChangeAspect="1"/>
          </p:cNvPicPr>
          <p:nvPr/>
        </p:nvPicPr>
        <p:blipFill>
          <a:blip r:embed="rId3"/>
          <a:stretch>
            <a:fillRect/>
          </a:stretch>
        </p:blipFill>
        <p:spPr>
          <a:xfrm>
            <a:off x="7939217" y="4341858"/>
            <a:ext cx="3923270" cy="1994097"/>
          </a:xfrm>
          <a:prstGeom prst="rect">
            <a:avLst/>
          </a:prstGeom>
        </p:spPr>
      </p:pic>
    </p:spTree>
    <p:extLst>
      <p:ext uri="{BB962C8B-B14F-4D97-AF65-F5344CB8AC3E}">
        <p14:creationId xmlns:p14="http://schemas.microsoft.com/office/powerpoint/2010/main" val="20495776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a:t>
            </a:r>
            <a:endParaRPr lang="zh-CN" altLang="en-US" sz="2400" b="1" dirty="0">
              <a:latin typeface="+mn-lt"/>
            </a:endParaRPr>
          </a:p>
        </p:txBody>
      </p:sp>
      <p:sp>
        <p:nvSpPr>
          <p:cNvPr id="5" name="文本框 4">
            <a:extLst>
              <a:ext uri="{FF2B5EF4-FFF2-40B4-BE49-F238E27FC236}">
                <a16:creationId xmlns:a16="http://schemas.microsoft.com/office/drawing/2014/main" id="{4359EB96-0A6F-44B9-ACE1-12CFEB2DD360}"/>
              </a:ext>
            </a:extLst>
          </p:cNvPr>
          <p:cNvSpPr txBox="1"/>
          <p:nvPr/>
        </p:nvSpPr>
        <p:spPr>
          <a:xfrm>
            <a:off x="111211" y="1093573"/>
            <a:ext cx="11751275" cy="4247317"/>
          </a:xfrm>
          <a:prstGeom prst="rect">
            <a:avLst/>
          </a:prstGeom>
          <a:noFill/>
        </p:spPr>
        <p:txBody>
          <a:bodyPr wrap="square" rtlCol="0">
            <a:spAutoFit/>
          </a:bodyPr>
          <a:lstStyle/>
          <a:p>
            <a:pPr marL="285750" indent="-285750" algn="just">
              <a:buFont typeface="Wingdings" panose="05000000000000000000" pitchFamily="2" charset="2"/>
              <a:buChar char="Ø"/>
            </a:pPr>
            <a:r>
              <a:rPr lang="en-US" altLang="zh-CN" dirty="0"/>
              <a:t>Managing Massive Regions</a:t>
            </a:r>
          </a:p>
          <a:p>
            <a:pPr marL="1004400" indent="-285750" algn="just">
              <a:buFont typeface="Wingdings" panose="05000000000000000000" pitchFamily="2" charset="2"/>
              <a:buChar char="l"/>
            </a:pPr>
            <a:r>
              <a:rPr lang="en-US" altLang="zh-CN" dirty="0"/>
              <a:t>The servers and data size are dynamically changing, and Regions may cluster in some servers, especially leader replicas. This causes some servers’ disks to become overused, while others are free.</a:t>
            </a:r>
          </a:p>
          <a:p>
            <a:pPr marL="1004400" indent="-285750" algn="just">
              <a:buFont typeface="Wingdings" panose="05000000000000000000" pitchFamily="2" charset="2"/>
              <a:buChar char="l"/>
            </a:pPr>
            <a:r>
              <a:rPr lang="en-US" altLang="zh-CN" dirty="0"/>
              <a:t>PD places at least three replicas of a Region on different </a:t>
            </a:r>
            <a:r>
              <a:rPr lang="en-US" altLang="zh-CN" dirty="0" err="1"/>
              <a:t>TiKV</a:t>
            </a:r>
            <a:r>
              <a:rPr lang="en-US" altLang="zh-CN" dirty="0"/>
              <a:t> instances to ensure high availability,.</a:t>
            </a:r>
          </a:p>
          <a:p>
            <a:pPr marL="1004400" indent="-285750" algn="just">
              <a:buFont typeface="Wingdings" panose="05000000000000000000" pitchFamily="2" charset="2"/>
              <a:buChar char="l"/>
            </a:pPr>
            <a:r>
              <a:rPr lang="en-US" altLang="zh-CN" dirty="0"/>
              <a:t>PD migrates hot Regions to different servers without impacting applications.</a:t>
            </a:r>
          </a:p>
          <a:p>
            <a:pPr marL="1004400" indent="-285750" algn="just">
              <a:buFont typeface="Wingdings" panose="05000000000000000000" pitchFamily="2" charset="2"/>
              <a:buChar char="l"/>
            </a:pPr>
            <a:r>
              <a:rPr lang="en-US" altLang="zh-CN" dirty="0"/>
              <a:t>maintaining massive Regions involves sending heartbeats and managing metadata, However, if a Raft group does not have any workloads, the heartbeat is unnecessary.</a:t>
            </a:r>
          </a:p>
          <a:p>
            <a:pPr marL="1004400" indent="-285750" algn="just">
              <a:buFont typeface="Wingdings" panose="05000000000000000000" pitchFamily="2" charset="2"/>
              <a:buChar char="l"/>
            </a:pPr>
            <a:endParaRPr lang="en-US" altLang="zh-CN" dirty="0"/>
          </a:p>
          <a:p>
            <a:pPr marL="1004400" indent="-285750" algn="just">
              <a:buFont typeface="Wingdings" panose="05000000000000000000" pitchFamily="2" charset="2"/>
              <a:buChar char="l"/>
            </a:pPr>
            <a:endParaRPr lang="en-US" altLang="zh-CN" dirty="0"/>
          </a:p>
          <a:p>
            <a:pPr marL="284400" indent="-285750" algn="just">
              <a:buFont typeface="Wingdings" panose="05000000000000000000" pitchFamily="2" charset="2"/>
              <a:buChar char="Ø"/>
            </a:pPr>
            <a:r>
              <a:rPr lang="en-US" altLang="zh-CN" dirty="0"/>
              <a:t>Dynamic Region Split and Merge</a:t>
            </a:r>
          </a:p>
          <a:p>
            <a:pPr marL="1004400" indent="-285750" algn="just">
              <a:buFont typeface="Wingdings" panose="05000000000000000000" pitchFamily="2" charset="2"/>
              <a:buChar char="l"/>
            </a:pPr>
            <a:r>
              <a:rPr lang="en-US" altLang="zh-CN" dirty="0"/>
              <a:t>A large Region may become too hot to be read or written in a reasonable time. Hot or large Regions should be split into smaller ones to better distribute workload. </a:t>
            </a:r>
          </a:p>
          <a:p>
            <a:pPr marL="1004400" indent="-285750" algn="just">
              <a:buFont typeface="Wingdings" panose="05000000000000000000" pitchFamily="2" charset="2"/>
              <a:buChar char="l"/>
            </a:pPr>
            <a:r>
              <a:rPr lang="en-US" altLang="zh-CN" dirty="0"/>
              <a:t>Many Regions are small and seldom accessed. The system still needs to maintain the heartbeat and metadata .  It is necessary to merge smaller Regions.</a:t>
            </a:r>
          </a:p>
          <a:p>
            <a:pPr algn="just"/>
            <a:endParaRPr lang="en-US" altLang="zh-CN" dirty="0"/>
          </a:p>
        </p:txBody>
      </p:sp>
    </p:spTree>
    <p:extLst>
      <p:ext uri="{BB962C8B-B14F-4D97-AF65-F5344CB8AC3E}">
        <p14:creationId xmlns:p14="http://schemas.microsoft.com/office/powerpoint/2010/main" val="8112969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a:t>
            </a:r>
            <a:endParaRPr lang="zh-CN" altLang="en-US" sz="2400" b="1" dirty="0">
              <a:latin typeface="+mn-lt"/>
            </a:endParaRPr>
          </a:p>
        </p:txBody>
      </p:sp>
      <p:sp>
        <p:nvSpPr>
          <p:cNvPr id="5" name="文本框 4">
            <a:extLst>
              <a:ext uri="{FF2B5EF4-FFF2-40B4-BE49-F238E27FC236}">
                <a16:creationId xmlns:a16="http://schemas.microsoft.com/office/drawing/2014/main" id="{4359EB96-0A6F-44B9-ACE1-12CFEB2DD360}"/>
              </a:ext>
            </a:extLst>
          </p:cNvPr>
          <p:cNvSpPr txBox="1"/>
          <p:nvPr/>
        </p:nvSpPr>
        <p:spPr>
          <a:xfrm>
            <a:off x="111211" y="1093573"/>
            <a:ext cx="11751275" cy="4524315"/>
          </a:xfrm>
          <a:prstGeom prst="rect">
            <a:avLst/>
          </a:prstGeom>
          <a:noFill/>
        </p:spPr>
        <p:txBody>
          <a:bodyPr wrap="square" rtlCol="0">
            <a:spAutoFit/>
          </a:bodyPr>
          <a:lstStyle/>
          <a:p>
            <a:pPr marL="285750" indent="-285750" algn="just">
              <a:buFont typeface="Wingdings" panose="05000000000000000000" pitchFamily="2" charset="2"/>
              <a:buChar char="Ø"/>
            </a:pPr>
            <a:r>
              <a:rPr lang="en-US" altLang="zh-CN" dirty="0"/>
              <a:t>Split process:</a:t>
            </a:r>
          </a:p>
          <a:p>
            <a:pPr marL="1004400" indent="-285750" algn="just">
              <a:buFont typeface="Wingdings" panose="05000000000000000000" pitchFamily="2" charset="2"/>
              <a:buChar char="l"/>
            </a:pPr>
            <a:r>
              <a:rPr lang="en-US" altLang="zh-CN" dirty="0"/>
              <a:t>PD issues a split command to the leader of a Region.</a:t>
            </a:r>
          </a:p>
          <a:p>
            <a:pPr marL="1004400" indent="-285750" algn="just">
              <a:buFont typeface="Wingdings" panose="05000000000000000000" pitchFamily="2" charset="2"/>
              <a:buChar char="l"/>
            </a:pPr>
            <a:r>
              <a:rPr lang="en-US" altLang="zh-CN" dirty="0"/>
              <a:t>After receiving the split command, the leader transforms the command into a log and replicates the log to all its follower nodes. The log only includes a split command, instead of modifying actual data.</a:t>
            </a:r>
          </a:p>
          <a:p>
            <a:pPr marL="1004400" indent="-285750" algn="just">
              <a:buFont typeface="Wingdings" panose="05000000000000000000" pitchFamily="2" charset="2"/>
              <a:buChar char="l"/>
            </a:pPr>
            <a:r>
              <a:rPr lang="en-US" altLang="zh-CN" dirty="0"/>
              <a:t>Once a quorum replicates the log, the leader commits the split command, and the command is applied to all the nodes in the Raft group. The apply process involves updating the original Region’s range and epoch metadata, and creating new Regions to cover the remaining range. Note that the command is applied atomically and synced to disk.</a:t>
            </a:r>
          </a:p>
          <a:p>
            <a:pPr marL="1004400" indent="-285750" algn="just">
              <a:buFont typeface="Wingdings" panose="05000000000000000000" pitchFamily="2" charset="2"/>
              <a:buChar char="l"/>
            </a:pPr>
            <a:r>
              <a:rPr lang="en-US" altLang="zh-CN" dirty="0"/>
              <a:t>For each replica of a split Region, a Raft state machine is created and starts to work, forming a new Raft group. The leader of the original Region reports the split result to PD. The split process completes.</a:t>
            </a:r>
          </a:p>
          <a:p>
            <a:pPr marL="1004400" indent="-285750" algn="just">
              <a:buFont typeface="Wingdings" panose="05000000000000000000" pitchFamily="2" charset="2"/>
              <a:buChar char="l"/>
            </a:pPr>
            <a:r>
              <a:rPr lang="en-US" altLang="zh-CN" dirty="0"/>
              <a:t>After a split command finishes, the newly split Regions may be moved across servers due to PD’s regular load balancing.</a:t>
            </a:r>
          </a:p>
          <a:p>
            <a:pPr marL="284400" indent="-285750" algn="just">
              <a:buFont typeface="Wingdings" panose="05000000000000000000" pitchFamily="2" charset="2"/>
              <a:buChar char="Ø"/>
            </a:pPr>
            <a:r>
              <a:rPr lang="en-US" altLang="zh-CN" dirty="0"/>
              <a:t>Merge </a:t>
            </a:r>
            <a:r>
              <a:rPr lang="en-US" altLang="zh-CN" dirty="0" err="1"/>
              <a:t>process:PD</a:t>
            </a:r>
            <a:r>
              <a:rPr lang="en-US" altLang="zh-CN" dirty="0"/>
              <a:t> moves replicas of the two Regions to </a:t>
            </a:r>
            <a:r>
              <a:rPr lang="en-US" altLang="zh-CN" dirty="0" err="1"/>
              <a:t>colocate</a:t>
            </a:r>
            <a:r>
              <a:rPr lang="en-US" altLang="zh-CN" dirty="0"/>
              <a:t> them on separate servers. Then, the </a:t>
            </a:r>
            <a:r>
              <a:rPr lang="en-US" altLang="zh-CN" dirty="0" err="1"/>
              <a:t>colocated</a:t>
            </a:r>
            <a:r>
              <a:rPr lang="en-US" altLang="zh-CN" dirty="0"/>
              <a:t> replicas of the two Regions are merged locally on each server through a two-phase operation; that is, stopping the service of one Region and merging it with another one.</a:t>
            </a:r>
          </a:p>
          <a:p>
            <a:pPr marL="1004400" indent="-285750" algn="just">
              <a:buFont typeface="Wingdings" panose="05000000000000000000" pitchFamily="2" charset="2"/>
              <a:buChar char="l"/>
            </a:pPr>
            <a:endParaRPr lang="en-US" altLang="zh-CN" dirty="0"/>
          </a:p>
        </p:txBody>
      </p:sp>
    </p:spTree>
    <p:extLst>
      <p:ext uri="{BB962C8B-B14F-4D97-AF65-F5344CB8AC3E}">
        <p14:creationId xmlns:p14="http://schemas.microsoft.com/office/powerpoint/2010/main" val="2603166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a:t>
            </a:r>
            <a:r>
              <a:rPr lang="en-US" altLang="zh-CN" sz="2400" b="1" dirty="0" err="1">
                <a:latin typeface="+mn-lt"/>
              </a:rPr>
              <a:t>TiFlash</a:t>
            </a:r>
            <a:r>
              <a:rPr lang="en-US" altLang="zh-CN" sz="2400" b="1" dirty="0">
                <a:latin typeface="+mn-lt"/>
              </a:rPr>
              <a:t>)</a:t>
            </a:r>
            <a:endParaRPr lang="zh-CN" altLang="en-US" sz="2400" b="1" dirty="0">
              <a:latin typeface="+mn-lt"/>
            </a:endParaRPr>
          </a:p>
        </p:txBody>
      </p:sp>
      <p:sp>
        <p:nvSpPr>
          <p:cNvPr id="2" name="文本框 1">
            <a:extLst>
              <a:ext uri="{FF2B5EF4-FFF2-40B4-BE49-F238E27FC236}">
                <a16:creationId xmlns:a16="http://schemas.microsoft.com/office/drawing/2014/main" id="{82288344-F238-4C10-9DB6-1FBE9D9D4EF0}"/>
              </a:ext>
            </a:extLst>
          </p:cNvPr>
          <p:cNvSpPr txBox="1"/>
          <p:nvPr/>
        </p:nvSpPr>
        <p:spPr>
          <a:xfrm>
            <a:off x="111211" y="1045047"/>
            <a:ext cx="6913605" cy="5355312"/>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Log </a:t>
            </a:r>
            <a:r>
              <a:rPr lang="en-US" altLang="zh-CN" dirty="0" err="1"/>
              <a:t>Replayer</a:t>
            </a:r>
            <a:r>
              <a:rPr lang="en-US" altLang="zh-CN" dirty="0"/>
              <a:t>:</a:t>
            </a:r>
          </a:p>
          <a:p>
            <a:pPr marL="1004400" indent="-285750" algn="just">
              <a:buFont typeface="Wingdings" panose="05000000000000000000" pitchFamily="2" charset="2"/>
              <a:buChar char="l"/>
            </a:pPr>
            <a:r>
              <a:rPr lang="en-US" altLang="zh-CN" dirty="0"/>
              <a:t>Compacting logs: According to the transaction model described in later Section 5.1, the transactional logs are classified into three statuses: prewritten, committed, or rollbacked. The data in the rollbacked logs does not need to be written to disks, so a compact process deletes invalid prewritten logs according to rollbacked logs and puts valid logs into a buffer.</a:t>
            </a:r>
          </a:p>
          <a:p>
            <a:pPr marL="1004400" indent="-285750" algn="just">
              <a:buFont typeface="Wingdings" panose="05000000000000000000" pitchFamily="2" charset="2"/>
              <a:buChar char="l"/>
            </a:pPr>
            <a:r>
              <a:rPr lang="en-US" altLang="zh-CN" dirty="0"/>
              <a:t>Decoding tuples: The logs in the buffer are decoded into row-format tuples, removing redundant information about transactions. Then, the decoded tuples are put into a row buffer.</a:t>
            </a:r>
          </a:p>
          <a:p>
            <a:pPr marL="1004400" indent="-285750" algn="just">
              <a:buFont typeface="Wingdings" panose="05000000000000000000" pitchFamily="2" charset="2"/>
              <a:buChar char="l"/>
            </a:pPr>
            <a:r>
              <a:rPr lang="en-US" altLang="zh-CN" dirty="0"/>
              <a:t>Transforming data format: If the data size in the row buffer exceeds a size limit or its time duration exceeds a time interval limit, these row-format tuples are transformed to columnar data and are written to a local partition data pool. Transformation refers to local cached schemas, which are periodically synchronized with </a:t>
            </a:r>
            <a:r>
              <a:rPr lang="en-US" altLang="zh-CN" dirty="0" err="1"/>
              <a:t>TiKV</a:t>
            </a:r>
            <a:r>
              <a:rPr lang="en-US" altLang="zh-CN" dirty="0"/>
              <a:t> as described later</a:t>
            </a:r>
            <a:endParaRPr lang="zh-CN" altLang="en-US" dirty="0"/>
          </a:p>
        </p:txBody>
      </p:sp>
      <p:pic>
        <p:nvPicPr>
          <p:cNvPr id="6" name="图片 5">
            <a:extLst>
              <a:ext uri="{FF2B5EF4-FFF2-40B4-BE49-F238E27FC236}">
                <a16:creationId xmlns:a16="http://schemas.microsoft.com/office/drawing/2014/main" id="{AD9CCF43-9DC3-4E86-ABFA-0F6D8ABEF5F1}"/>
              </a:ext>
            </a:extLst>
          </p:cNvPr>
          <p:cNvPicPr>
            <a:picLocks noChangeAspect="1"/>
          </p:cNvPicPr>
          <p:nvPr/>
        </p:nvPicPr>
        <p:blipFill>
          <a:blip r:embed="rId3"/>
          <a:stretch>
            <a:fillRect/>
          </a:stretch>
        </p:blipFill>
        <p:spPr>
          <a:xfrm>
            <a:off x="7223539" y="1368893"/>
            <a:ext cx="4402119" cy="4374292"/>
          </a:xfrm>
          <a:prstGeom prst="rect">
            <a:avLst/>
          </a:prstGeom>
        </p:spPr>
      </p:pic>
    </p:spTree>
    <p:extLst>
      <p:ext uri="{BB962C8B-B14F-4D97-AF65-F5344CB8AC3E}">
        <p14:creationId xmlns:p14="http://schemas.microsoft.com/office/powerpoint/2010/main" val="1723755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a:t>
            </a:r>
            <a:r>
              <a:rPr lang="en-US" altLang="zh-CN" sz="2400" b="1" dirty="0" err="1">
                <a:latin typeface="+mn-lt"/>
              </a:rPr>
              <a:t>TiFlash</a:t>
            </a:r>
            <a:r>
              <a:rPr lang="en-US" altLang="zh-CN" sz="2400" b="1" dirty="0">
                <a:latin typeface="+mn-lt"/>
              </a:rPr>
              <a:t>)</a:t>
            </a:r>
            <a:endParaRPr lang="zh-CN" altLang="en-US" sz="2400" b="1" dirty="0">
              <a:latin typeface="+mn-lt"/>
            </a:endParaRPr>
          </a:p>
        </p:txBody>
      </p:sp>
      <p:sp>
        <p:nvSpPr>
          <p:cNvPr id="2" name="文本框 1">
            <a:extLst>
              <a:ext uri="{FF2B5EF4-FFF2-40B4-BE49-F238E27FC236}">
                <a16:creationId xmlns:a16="http://schemas.microsoft.com/office/drawing/2014/main" id="{82288344-F238-4C10-9DB6-1FBE9D9D4EF0}"/>
              </a:ext>
            </a:extLst>
          </p:cNvPr>
          <p:cNvSpPr txBox="1"/>
          <p:nvPr/>
        </p:nvSpPr>
        <p:spPr>
          <a:xfrm>
            <a:off x="111211" y="1045047"/>
            <a:ext cx="11631940" cy="2031325"/>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Schema Synchronization:</a:t>
            </a:r>
          </a:p>
          <a:p>
            <a:pPr marL="1004400" indent="-285750" algn="just">
              <a:buFont typeface="Wingdings" panose="05000000000000000000" pitchFamily="2" charset="2"/>
              <a:buChar char="l"/>
            </a:pPr>
            <a:r>
              <a:rPr lang="en-US" altLang="zh-CN" dirty="0"/>
              <a:t>Regular synchronization: the schema </a:t>
            </a:r>
            <a:r>
              <a:rPr lang="en-US" altLang="zh-CN" dirty="0" err="1"/>
              <a:t>syncer</a:t>
            </a:r>
            <a:r>
              <a:rPr lang="en-US" altLang="zh-CN" dirty="0"/>
              <a:t> fetches the newest schema from </a:t>
            </a:r>
            <a:r>
              <a:rPr lang="en-US" altLang="zh-CN" dirty="0" err="1"/>
              <a:t>TiKV</a:t>
            </a:r>
            <a:r>
              <a:rPr lang="en-US" altLang="zh-CN" dirty="0"/>
              <a:t> periodically and applies changes to its local cache. In most cases, this casual synchronization reduces the frequency of synchronizing schemas.</a:t>
            </a:r>
          </a:p>
          <a:p>
            <a:pPr marL="1004400" indent="-285750" algn="just">
              <a:buFont typeface="Wingdings" panose="05000000000000000000" pitchFamily="2" charset="2"/>
              <a:buChar char="l"/>
            </a:pPr>
            <a:r>
              <a:rPr lang="en-US" altLang="zh-CN" dirty="0"/>
              <a:t>Compulsive synchronization: if the schema </a:t>
            </a:r>
            <a:r>
              <a:rPr lang="en-US" altLang="zh-CN" dirty="0" err="1"/>
              <a:t>syncer</a:t>
            </a:r>
            <a:r>
              <a:rPr lang="en-US" altLang="zh-CN" dirty="0"/>
              <a:t> detects a mismatched schema, it proactively fetches the newest schema from </a:t>
            </a:r>
            <a:r>
              <a:rPr lang="en-US" altLang="zh-CN" dirty="0" err="1"/>
              <a:t>TiKV</a:t>
            </a:r>
            <a:r>
              <a:rPr lang="en-US" altLang="zh-CN" dirty="0"/>
              <a:t> . This can be triggered when the column number differs between tuples and schemas or a column value overflows.</a:t>
            </a:r>
            <a:endParaRPr lang="zh-CN" altLang="en-US" dirty="0"/>
          </a:p>
        </p:txBody>
      </p:sp>
    </p:spTree>
    <p:extLst>
      <p:ext uri="{BB962C8B-B14F-4D97-AF65-F5344CB8AC3E}">
        <p14:creationId xmlns:p14="http://schemas.microsoft.com/office/powerpoint/2010/main" val="1020565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a:t>
            </a:r>
            <a:r>
              <a:rPr lang="en-US" altLang="zh-CN" sz="2400" b="1" dirty="0" err="1">
                <a:latin typeface="+mn-lt"/>
              </a:rPr>
              <a:t>TiFlash</a:t>
            </a:r>
            <a:r>
              <a:rPr lang="en-US" altLang="zh-CN" sz="2400" b="1" dirty="0">
                <a:latin typeface="+mn-lt"/>
              </a:rPr>
              <a:t>)</a:t>
            </a:r>
            <a:endParaRPr lang="zh-CN" altLang="en-US" sz="2400" b="1" dirty="0">
              <a:latin typeface="+mn-lt"/>
            </a:endParaRPr>
          </a:p>
        </p:txBody>
      </p:sp>
      <p:sp>
        <p:nvSpPr>
          <p:cNvPr id="2" name="文本框 1">
            <a:extLst>
              <a:ext uri="{FF2B5EF4-FFF2-40B4-BE49-F238E27FC236}">
                <a16:creationId xmlns:a16="http://schemas.microsoft.com/office/drawing/2014/main" id="{82288344-F238-4C10-9DB6-1FBE9D9D4EF0}"/>
              </a:ext>
            </a:extLst>
          </p:cNvPr>
          <p:cNvSpPr txBox="1"/>
          <p:nvPr/>
        </p:nvSpPr>
        <p:spPr>
          <a:xfrm>
            <a:off x="240957" y="1195675"/>
            <a:ext cx="6598508" cy="3139321"/>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Columnar Delta Tree:</a:t>
            </a:r>
          </a:p>
          <a:p>
            <a:pPr marL="1004400" indent="-285750" algn="just">
              <a:buFont typeface="Wingdings" panose="05000000000000000000" pitchFamily="2" charset="2"/>
              <a:buChar char="l"/>
            </a:pPr>
            <a:r>
              <a:rPr lang="en-US" altLang="zh-CN" dirty="0"/>
              <a:t>New incoming deltas are an atomic batch of inserted data or a deleted range. These deltas are cached into memory and materialized into disks.</a:t>
            </a:r>
          </a:p>
          <a:p>
            <a:pPr marL="1004400" indent="-285750" algn="just">
              <a:buFont typeface="Wingdings" panose="05000000000000000000" pitchFamily="2" charset="2"/>
              <a:buChar char="l"/>
            </a:pPr>
            <a:r>
              <a:rPr lang="en-US" altLang="zh-CN" dirty="0"/>
              <a:t>periodically compact these small deltas into a larger one, then flush the larger deltas to disks and replace the previously materialized small deltas.</a:t>
            </a:r>
          </a:p>
          <a:p>
            <a:pPr marL="1004400" indent="-285750" algn="just">
              <a:buFont typeface="Wingdings" panose="05000000000000000000" pitchFamily="2" charset="2"/>
              <a:buChar char="l"/>
            </a:pPr>
            <a:r>
              <a:rPr lang="en-US" altLang="zh-CN" dirty="0"/>
              <a:t>periodically merge the deltas into the stable space.</a:t>
            </a:r>
          </a:p>
          <a:p>
            <a:pPr marL="1004400" indent="-285750" algn="just">
              <a:buFont typeface="Wingdings" panose="05000000000000000000" pitchFamily="2" charset="2"/>
              <a:buChar char="l"/>
            </a:pPr>
            <a:r>
              <a:rPr lang="en-US" altLang="zh-CN" dirty="0"/>
              <a:t>build a B+ tree index on the top of the delta space. Each delta item of updates is inserted into the B+ tree ordered by its key and timestamp. </a:t>
            </a:r>
            <a:endParaRPr lang="zh-CN" altLang="en-US" dirty="0"/>
          </a:p>
        </p:txBody>
      </p:sp>
      <p:pic>
        <p:nvPicPr>
          <p:cNvPr id="5" name="图片 4">
            <a:extLst>
              <a:ext uri="{FF2B5EF4-FFF2-40B4-BE49-F238E27FC236}">
                <a16:creationId xmlns:a16="http://schemas.microsoft.com/office/drawing/2014/main" id="{EC6E20A5-51C7-4B20-B4E9-E19A2C596B7A}"/>
              </a:ext>
            </a:extLst>
          </p:cNvPr>
          <p:cNvPicPr>
            <a:picLocks noChangeAspect="1"/>
          </p:cNvPicPr>
          <p:nvPr/>
        </p:nvPicPr>
        <p:blipFill>
          <a:blip r:embed="rId3"/>
          <a:stretch>
            <a:fillRect/>
          </a:stretch>
        </p:blipFill>
        <p:spPr>
          <a:xfrm>
            <a:off x="6952560" y="1474680"/>
            <a:ext cx="5078802" cy="3135307"/>
          </a:xfrm>
          <a:prstGeom prst="rect">
            <a:avLst/>
          </a:prstGeom>
        </p:spPr>
      </p:pic>
    </p:spTree>
    <p:extLst>
      <p:ext uri="{BB962C8B-B14F-4D97-AF65-F5344CB8AC3E}">
        <p14:creationId xmlns:p14="http://schemas.microsoft.com/office/powerpoint/2010/main" val="36054535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a:t>
            </a:r>
            <a:r>
              <a:rPr lang="en-US" altLang="zh-CN" sz="2400" b="1" dirty="0" err="1">
                <a:latin typeface="+mn-lt"/>
              </a:rPr>
              <a:t>TiFlash</a:t>
            </a:r>
            <a:r>
              <a:rPr lang="en-US" altLang="zh-CN" sz="2400" b="1" dirty="0">
                <a:latin typeface="+mn-lt"/>
              </a:rPr>
              <a:t>)</a:t>
            </a:r>
            <a:endParaRPr lang="zh-CN" altLang="en-US" sz="2400" b="1" dirty="0">
              <a:latin typeface="+mn-lt"/>
            </a:endParaRPr>
          </a:p>
        </p:txBody>
      </p:sp>
      <p:pic>
        <p:nvPicPr>
          <p:cNvPr id="6" name="图片 5">
            <a:extLst>
              <a:ext uri="{FF2B5EF4-FFF2-40B4-BE49-F238E27FC236}">
                <a16:creationId xmlns:a16="http://schemas.microsoft.com/office/drawing/2014/main" id="{2330C5F6-B1E8-48DF-BA83-235DE19F62F5}"/>
              </a:ext>
            </a:extLst>
          </p:cNvPr>
          <p:cNvPicPr>
            <a:picLocks noChangeAspect="1"/>
          </p:cNvPicPr>
          <p:nvPr/>
        </p:nvPicPr>
        <p:blipFill>
          <a:blip r:embed="rId3"/>
          <a:stretch>
            <a:fillRect/>
          </a:stretch>
        </p:blipFill>
        <p:spPr>
          <a:xfrm>
            <a:off x="1957116" y="1885734"/>
            <a:ext cx="7573432" cy="3086531"/>
          </a:xfrm>
          <a:prstGeom prst="rect">
            <a:avLst/>
          </a:prstGeom>
        </p:spPr>
      </p:pic>
    </p:spTree>
    <p:extLst>
      <p:ext uri="{BB962C8B-B14F-4D97-AF65-F5344CB8AC3E}">
        <p14:creationId xmlns:p14="http://schemas.microsoft.com/office/powerpoint/2010/main" val="18552886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Technique(HTAP)</a:t>
            </a:r>
            <a:endParaRPr lang="zh-CN" altLang="en-US" sz="2400" b="1" dirty="0">
              <a:latin typeface="+mn-lt"/>
            </a:endParaRPr>
          </a:p>
        </p:txBody>
      </p:sp>
      <p:sp>
        <p:nvSpPr>
          <p:cNvPr id="2" name="文本框 1">
            <a:extLst>
              <a:ext uri="{FF2B5EF4-FFF2-40B4-BE49-F238E27FC236}">
                <a16:creationId xmlns:a16="http://schemas.microsoft.com/office/drawing/2014/main" id="{61993509-0346-4071-9D78-F1AFBFD8B499}"/>
              </a:ext>
            </a:extLst>
          </p:cNvPr>
          <p:cNvSpPr txBox="1"/>
          <p:nvPr/>
        </p:nvSpPr>
        <p:spPr>
          <a:xfrm>
            <a:off x="160638" y="1099751"/>
            <a:ext cx="11751276" cy="2585323"/>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implement optimistic and pessimistic locking in a distributed cluster</a:t>
            </a:r>
          </a:p>
          <a:p>
            <a:pPr marL="285750" indent="-285750">
              <a:buFont typeface="Wingdings" panose="05000000000000000000" pitchFamily="2" charset="2"/>
              <a:buChar char="Ø"/>
            </a:pPr>
            <a:endParaRPr lang="en-US" altLang="zh-CN" dirty="0"/>
          </a:p>
          <a:p>
            <a:pPr marL="285750" indent="-285750">
              <a:buFont typeface="Wingdings" panose="05000000000000000000" pitchFamily="2" charset="2"/>
              <a:buChar char="Ø"/>
            </a:pPr>
            <a:r>
              <a:rPr lang="en-US" altLang="zh-CN" dirty="0"/>
              <a:t>SQL engine accelerates analytical queries by using a rule- and cost-based optimizer, indexes, and pushing down computation to the storage layer</a:t>
            </a:r>
          </a:p>
          <a:p>
            <a:pPr marL="285750" indent="-285750">
              <a:buFont typeface="Wingdings" panose="05000000000000000000" pitchFamily="2" charset="2"/>
              <a:buChar char="Ø"/>
            </a:pPr>
            <a:endParaRPr lang="en-US" altLang="zh-CN" dirty="0"/>
          </a:p>
          <a:p>
            <a:pPr marL="285750" indent="-285750">
              <a:buFont typeface="Wingdings" panose="05000000000000000000" pitchFamily="2" charset="2"/>
              <a:buChar char="Ø"/>
            </a:pPr>
            <a:r>
              <a:rPr lang="en-US" altLang="zh-CN" dirty="0"/>
              <a:t>implement </a:t>
            </a:r>
            <a:r>
              <a:rPr lang="en-US" altLang="zh-CN" dirty="0" err="1"/>
              <a:t>TiSpark</a:t>
            </a:r>
            <a:r>
              <a:rPr lang="en-US" altLang="zh-CN" dirty="0"/>
              <a:t> to connect with the Hadoop ecosystem and enhance OLAP capability. </a:t>
            </a:r>
          </a:p>
          <a:p>
            <a:pPr marL="285750" indent="-285750">
              <a:buFont typeface="Wingdings" panose="05000000000000000000" pitchFamily="2" charset="2"/>
              <a:buChar char="Ø"/>
            </a:pPr>
            <a:endParaRPr lang="en-US" altLang="zh-CN" dirty="0"/>
          </a:p>
          <a:p>
            <a:pPr marL="285750" indent="-285750">
              <a:buFont typeface="Wingdings" panose="05000000000000000000" pitchFamily="2" charset="2"/>
              <a:buChar char="Ø"/>
            </a:pPr>
            <a:r>
              <a:rPr lang="en-US" altLang="zh-CN" dirty="0"/>
              <a:t> the SQL engine and </a:t>
            </a:r>
            <a:r>
              <a:rPr lang="en-US" altLang="zh-CN" dirty="0" err="1"/>
              <a:t>TiSpark</a:t>
            </a:r>
            <a:r>
              <a:rPr lang="en-US" altLang="zh-CN" dirty="0"/>
              <a:t> benefit from using both row and column stores at the same time to get optimal results.</a:t>
            </a:r>
            <a:endParaRPr lang="zh-CN" altLang="en-US" dirty="0"/>
          </a:p>
        </p:txBody>
      </p:sp>
    </p:spTree>
    <p:extLst>
      <p:ext uri="{BB962C8B-B14F-4D97-AF65-F5344CB8AC3E}">
        <p14:creationId xmlns:p14="http://schemas.microsoft.com/office/powerpoint/2010/main" val="1424334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Introduction</a:t>
            </a:r>
            <a:endParaRPr lang="zh-CN" altLang="en-US" sz="2400" b="1" dirty="0">
              <a:latin typeface="+mn-lt"/>
            </a:endParaRPr>
          </a:p>
        </p:txBody>
      </p:sp>
      <p:sp>
        <p:nvSpPr>
          <p:cNvPr id="5" name="内容占位符 4">
            <a:extLst>
              <a:ext uri="{FF2B5EF4-FFF2-40B4-BE49-F238E27FC236}">
                <a16:creationId xmlns:a16="http://schemas.microsoft.com/office/drawing/2014/main" id="{BA3DB4DC-D0F5-41D6-8085-A98D9D759C84}"/>
              </a:ext>
            </a:extLst>
          </p:cNvPr>
          <p:cNvSpPr>
            <a:spLocks noGrp="1"/>
          </p:cNvSpPr>
          <p:nvPr>
            <p:ph idx="1"/>
          </p:nvPr>
        </p:nvSpPr>
        <p:spPr>
          <a:xfrm>
            <a:off x="682418" y="1222663"/>
            <a:ext cx="11081213" cy="4832148"/>
          </a:xfrm>
        </p:spPr>
        <p:txBody>
          <a:bodyPr/>
          <a:lstStyle/>
          <a:p>
            <a:pPr algn="just"/>
            <a:r>
              <a:rPr lang="en-US" altLang="zh-CN" dirty="0">
                <a:solidFill>
                  <a:schemeClr val="tx1"/>
                </a:solidFill>
              </a:rPr>
              <a:t>Relational database management systems (RDBMS) are popular with their relational model, strong transactional guarantees, and  SQL interface. However, old RDBMSs do not provide scalability and high availability. </a:t>
            </a:r>
          </a:p>
          <a:p>
            <a:pPr algn="just"/>
            <a:r>
              <a:rPr lang="en-US" altLang="zh-CN" dirty="0">
                <a:solidFill>
                  <a:schemeClr val="tx1"/>
                </a:solidFill>
              </a:rPr>
              <a:t>NoSQL systems loosen the consistency requirements and provide high scalability and alternative data models, like key-value pairs, graphs, and documents. However, many applications also need strong transactions, data consistency, and an SQL interface.</a:t>
            </a:r>
          </a:p>
          <a:p>
            <a:pPr algn="just"/>
            <a:r>
              <a:rPr lang="en-US" altLang="zh-CN" dirty="0">
                <a:solidFill>
                  <a:schemeClr val="tx1"/>
                </a:solidFill>
              </a:rPr>
              <a:t>NewSQL systems provide the high scalability of NoSQL for </a:t>
            </a:r>
            <a:r>
              <a:rPr lang="en-US" altLang="zh-CN" dirty="0" err="1">
                <a:solidFill>
                  <a:schemeClr val="tx1"/>
                </a:solidFill>
              </a:rPr>
              <a:t>OnlineTransactional</a:t>
            </a:r>
            <a:r>
              <a:rPr lang="en-US" altLang="zh-CN" dirty="0">
                <a:solidFill>
                  <a:schemeClr val="tx1"/>
                </a:solidFill>
              </a:rPr>
              <a:t> Processing (OLTP) read/write workloads and still maintain ACID guarantees for transactions. </a:t>
            </a:r>
          </a:p>
          <a:p>
            <a:pPr algn="just"/>
            <a:r>
              <a:rPr lang="en-US" altLang="zh-CN" dirty="0">
                <a:solidFill>
                  <a:schemeClr val="tx1"/>
                </a:solidFill>
              </a:rPr>
              <a:t>SQL-based Online Analytical Processing (OLAP) systems are being developed quickly, like many SQL-on-Hadoop systems.</a:t>
            </a:r>
          </a:p>
          <a:p>
            <a:endParaRPr lang="en-US" altLang="zh-CN" dirty="0">
              <a:solidFill>
                <a:schemeClr val="tx1"/>
              </a:solidFill>
            </a:endParaRPr>
          </a:p>
        </p:txBody>
      </p:sp>
    </p:spTree>
    <p:extLst>
      <p:ext uri="{BB962C8B-B14F-4D97-AF65-F5344CB8AC3E}">
        <p14:creationId xmlns:p14="http://schemas.microsoft.com/office/powerpoint/2010/main" val="34673333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Technique(OLTP)</a:t>
            </a:r>
            <a:endParaRPr lang="zh-CN" altLang="en-US" sz="2400" b="1" dirty="0">
              <a:latin typeface="+mn-lt"/>
            </a:endParaRPr>
          </a:p>
        </p:txBody>
      </p:sp>
      <p:sp>
        <p:nvSpPr>
          <p:cNvPr id="3" name="文本框 2">
            <a:extLst>
              <a:ext uri="{FF2B5EF4-FFF2-40B4-BE49-F238E27FC236}">
                <a16:creationId xmlns:a16="http://schemas.microsoft.com/office/drawing/2014/main" id="{FDFD05CC-1E6F-47E3-90CB-19CC6DE16B77}"/>
              </a:ext>
            </a:extLst>
          </p:cNvPr>
          <p:cNvSpPr txBox="1"/>
          <p:nvPr/>
        </p:nvSpPr>
        <p:spPr>
          <a:xfrm>
            <a:off x="160638" y="1093573"/>
            <a:ext cx="11837773" cy="3139321"/>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err="1"/>
              <a:t>TiDB</a:t>
            </a:r>
            <a:r>
              <a:rPr lang="en-US" altLang="zh-CN" dirty="0"/>
              <a:t> provides ACID transactions with snapshot-isolation (SI) or repeatable read (RR) semantics. RR means that different statements in a transaction might read different values for the same key, but that repeating a read (i.e., two reads with the same timestamp) will always read the same value.</a:t>
            </a:r>
          </a:p>
          <a:p>
            <a:pPr marL="285750" indent="-285750">
              <a:buFont typeface="Wingdings" panose="05000000000000000000" pitchFamily="2" charset="2"/>
              <a:buChar char="Ø"/>
            </a:pPr>
            <a:endParaRPr lang="en-US" altLang="zh-CN" dirty="0"/>
          </a:p>
          <a:p>
            <a:pPr marL="285750" indent="-285750">
              <a:buFont typeface="Wingdings" panose="05000000000000000000" pitchFamily="2" charset="2"/>
              <a:buChar char="Ø"/>
            </a:pPr>
            <a:r>
              <a:rPr lang="en-US" altLang="zh-CN" dirty="0"/>
              <a:t>The responsibility of each component during transaction is as follows:</a:t>
            </a:r>
          </a:p>
          <a:p>
            <a:pPr marL="1004400" indent="-285750">
              <a:buFont typeface="Wingdings" panose="05000000000000000000" pitchFamily="2" charset="2"/>
              <a:buChar char="l"/>
            </a:pPr>
            <a:r>
              <a:rPr lang="en-US" altLang="zh-CN" dirty="0"/>
              <a:t> SQL engine: coordinates transactions. It receives the write and read requests from clients, transforms data into a key-value format, and writes the transactions to </a:t>
            </a:r>
            <a:r>
              <a:rPr lang="en-US" altLang="zh-CN" dirty="0" err="1"/>
              <a:t>TiKV</a:t>
            </a:r>
            <a:r>
              <a:rPr lang="en-US" altLang="zh-CN" dirty="0"/>
              <a:t> using two-phase commit (2PC).</a:t>
            </a:r>
          </a:p>
          <a:p>
            <a:pPr marL="1004400" indent="-285750">
              <a:buFont typeface="Wingdings" panose="05000000000000000000" pitchFamily="2" charset="2"/>
              <a:buChar char="l"/>
            </a:pPr>
            <a:r>
              <a:rPr lang="en-US" altLang="zh-CN" dirty="0"/>
              <a:t>PD: manages logical Regions and physical locations; provides global, strictly-increasing timestamps.</a:t>
            </a:r>
          </a:p>
          <a:p>
            <a:pPr marL="1004400" indent="-285750">
              <a:buFont typeface="Wingdings" panose="05000000000000000000" pitchFamily="2" charset="2"/>
              <a:buChar char="l"/>
            </a:pPr>
            <a:r>
              <a:rPr lang="en-US" altLang="zh-CN" dirty="0" err="1"/>
              <a:t>TiKV</a:t>
            </a:r>
            <a:r>
              <a:rPr lang="en-US" altLang="zh-CN" dirty="0"/>
              <a:t>: provides distributed transaction interfaces, implements MVCC, and persists data to disk.</a:t>
            </a:r>
          </a:p>
          <a:p>
            <a:pPr marL="285750" indent="-285750">
              <a:buFont typeface="Wingdings" panose="05000000000000000000" pitchFamily="2" charset="2"/>
              <a:buChar char="Ø"/>
            </a:pPr>
            <a:endParaRPr lang="en-US" altLang="zh-CN" dirty="0"/>
          </a:p>
          <a:p>
            <a:endParaRPr lang="zh-CN" altLang="en-US" dirty="0"/>
          </a:p>
        </p:txBody>
      </p:sp>
    </p:spTree>
    <p:extLst>
      <p:ext uri="{BB962C8B-B14F-4D97-AF65-F5344CB8AC3E}">
        <p14:creationId xmlns:p14="http://schemas.microsoft.com/office/powerpoint/2010/main" val="3413915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Technique(OLTP)</a:t>
            </a:r>
            <a:endParaRPr lang="zh-CN" altLang="en-US" sz="2400" b="1" dirty="0">
              <a:latin typeface="+mn-lt"/>
            </a:endParaRPr>
          </a:p>
        </p:txBody>
      </p:sp>
      <p:sp>
        <p:nvSpPr>
          <p:cNvPr id="3" name="文本框 2">
            <a:extLst>
              <a:ext uri="{FF2B5EF4-FFF2-40B4-BE49-F238E27FC236}">
                <a16:creationId xmlns:a16="http://schemas.microsoft.com/office/drawing/2014/main" id="{FDFD05CC-1E6F-47E3-90CB-19CC6DE16B77}"/>
              </a:ext>
            </a:extLst>
          </p:cNvPr>
          <p:cNvSpPr txBox="1"/>
          <p:nvPr/>
        </p:nvSpPr>
        <p:spPr>
          <a:xfrm>
            <a:off x="160638" y="1093573"/>
            <a:ext cx="11837773" cy="2031325"/>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MVCC:</a:t>
            </a:r>
          </a:p>
          <a:p>
            <a:pPr marL="1004400" indent="-285750">
              <a:buFont typeface="Wingdings" panose="05000000000000000000" pitchFamily="2" charset="2"/>
              <a:buChar char="l"/>
            </a:pPr>
            <a:r>
              <a:rPr lang="en-US" altLang="zh-CN" dirty="0"/>
              <a:t>Lock :</a:t>
            </a:r>
            <a:r>
              <a:rPr lang="zh-CN" altLang="en-US" dirty="0"/>
              <a:t>锁信息，</a:t>
            </a:r>
            <a:r>
              <a:rPr lang="en-US" altLang="zh-CN" dirty="0" err="1"/>
              <a:t>lock_info</a:t>
            </a:r>
            <a:r>
              <a:rPr lang="zh-CN" altLang="en-US" dirty="0"/>
              <a:t>包括</a:t>
            </a:r>
            <a:r>
              <a:rPr lang="en-US" altLang="zh-CN" dirty="0"/>
              <a:t>lock type</a:t>
            </a:r>
            <a:r>
              <a:rPr lang="zh-CN" altLang="en-US" dirty="0"/>
              <a:t>、</a:t>
            </a:r>
            <a:r>
              <a:rPr lang="en-US" altLang="zh-CN" dirty="0"/>
              <a:t>primary key</a:t>
            </a:r>
            <a:r>
              <a:rPr lang="zh-CN" altLang="en-US" dirty="0"/>
              <a:t>、</a:t>
            </a:r>
            <a:r>
              <a:rPr lang="en-US" altLang="zh-CN" dirty="0"/>
              <a:t>timestamp</a:t>
            </a:r>
            <a:r>
              <a:rPr lang="zh-CN" altLang="en-US" dirty="0"/>
              <a:t>等</a:t>
            </a:r>
            <a:endParaRPr lang="en-US" altLang="zh-CN" dirty="0"/>
          </a:p>
          <a:p>
            <a:pPr marL="1004400" indent="-285750">
              <a:buFont typeface="Wingdings" panose="05000000000000000000" pitchFamily="2" charset="2"/>
              <a:buChar char="l"/>
            </a:pPr>
            <a:r>
              <a:rPr lang="en-US" altLang="zh-CN" dirty="0"/>
              <a:t>Write:</a:t>
            </a:r>
            <a:r>
              <a:rPr lang="zh-CN" altLang="en-US" dirty="0"/>
              <a:t>包含</a:t>
            </a:r>
            <a:r>
              <a:rPr lang="en-US" altLang="zh-CN" dirty="0"/>
              <a:t>commit</a:t>
            </a:r>
            <a:r>
              <a:rPr lang="zh-CN" altLang="en-US" dirty="0"/>
              <a:t>的时间戳，</a:t>
            </a:r>
            <a:r>
              <a:rPr lang="en-US" altLang="zh-CN" dirty="0" err="1"/>
              <a:t>write_info</a:t>
            </a:r>
            <a:r>
              <a:rPr lang="zh-CN" altLang="en-US" dirty="0"/>
              <a:t>包括</a:t>
            </a:r>
            <a:r>
              <a:rPr lang="en-US" altLang="zh-CN" dirty="0"/>
              <a:t>write type</a:t>
            </a:r>
            <a:r>
              <a:rPr lang="zh-CN" altLang="en-US" dirty="0"/>
              <a:t>、</a:t>
            </a:r>
            <a:r>
              <a:rPr lang="en-US" altLang="zh-CN" dirty="0" err="1"/>
              <a:t>start_ts</a:t>
            </a:r>
            <a:r>
              <a:rPr lang="en-US" altLang="zh-CN" dirty="0"/>
              <a:t> </a:t>
            </a:r>
            <a:r>
              <a:rPr lang="zh-CN" altLang="en-US" dirty="0"/>
              <a:t>等。</a:t>
            </a:r>
            <a:endParaRPr lang="en-US" altLang="zh-CN" dirty="0"/>
          </a:p>
          <a:p>
            <a:pPr marL="1004400" indent="-285750">
              <a:buFont typeface="Wingdings" panose="05000000000000000000" pitchFamily="2" charset="2"/>
              <a:buChar char="l"/>
            </a:pPr>
            <a:r>
              <a:rPr lang="en-US" altLang="zh-CN" dirty="0"/>
              <a:t>Default:</a:t>
            </a:r>
            <a:r>
              <a:rPr lang="zh-CN" altLang="en-US" dirty="0"/>
              <a:t>数据存放的位置，包括</a:t>
            </a:r>
            <a:r>
              <a:rPr lang="en-US" altLang="zh-CN" dirty="0"/>
              <a:t>key,</a:t>
            </a:r>
            <a:r>
              <a:rPr lang="zh-CN" altLang="en-US" dirty="0"/>
              <a:t>事物开始的时间戳，</a:t>
            </a:r>
            <a:r>
              <a:rPr lang="en-US" altLang="zh-CN" dirty="0"/>
              <a:t>value</a:t>
            </a:r>
          </a:p>
          <a:p>
            <a:pPr marL="342000" indent="-342900">
              <a:buFont typeface="Wingdings" panose="05000000000000000000" pitchFamily="2" charset="2"/>
              <a:buChar char="Ø"/>
            </a:pPr>
            <a:r>
              <a:rPr lang="en-US" altLang="zh-CN" dirty="0"/>
              <a:t>RR:</a:t>
            </a:r>
            <a:r>
              <a:rPr lang="zh-CN" altLang="en-US" dirty="0"/>
              <a:t>假设事物开始的时间为</a:t>
            </a:r>
            <a:r>
              <a:rPr lang="en-US" altLang="zh-CN" dirty="0" err="1"/>
              <a:t>start_ts</a:t>
            </a:r>
            <a:r>
              <a:rPr lang="en-US" altLang="zh-CN" dirty="0"/>
              <a:t>,</a:t>
            </a:r>
            <a:r>
              <a:rPr lang="zh-CN" altLang="en-US" dirty="0"/>
              <a:t>那么就只能读到</a:t>
            </a:r>
            <a:r>
              <a:rPr lang="en-US" altLang="zh-CN" dirty="0" err="1"/>
              <a:t>commit_ts</a:t>
            </a:r>
            <a:r>
              <a:rPr lang="en-US" altLang="zh-CN" dirty="0"/>
              <a:t>&lt;=</a:t>
            </a:r>
            <a:r>
              <a:rPr lang="en-US" altLang="zh-CN" dirty="0" err="1"/>
              <a:t>start_ts</a:t>
            </a:r>
            <a:r>
              <a:rPr lang="zh-CN" altLang="en-US" dirty="0"/>
              <a:t>的数据。</a:t>
            </a:r>
            <a:endParaRPr lang="en-US" altLang="zh-CN" dirty="0"/>
          </a:p>
          <a:p>
            <a:pPr marL="285750" indent="-285750">
              <a:buFont typeface="Wingdings" panose="05000000000000000000" pitchFamily="2" charset="2"/>
              <a:buChar char="Ø"/>
            </a:pPr>
            <a:endParaRPr lang="en-US" altLang="zh-CN" dirty="0"/>
          </a:p>
          <a:p>
            <a:endParaRPr lang="zh-CN" altLang="en-US" dirty="0"/>
          </a:p>
        </p:txBody>
      </p:sp>
      <p:pic>
        <p:nvPicPr>
          <p:cNvPr id="5" name="图片 4">
            <a:extLst>
              <a:ext uri="{FF2B5EF4-FFF2-40B4-BE49-F238E27FC236}">
                <a16:creationId xmlns:a16="http://schemas.microsoft.com/office/drawing/2014/main" id="{F0FB1EFC-43BD-46C9-838C-26CCF83BE316}"/>
              </a:ext>
            </a:extLst>
          </p:cNvPr>
          <p:cNvPicPr>
            <a:picLocks noChangeAspect="1"/>
          </p:cNvPicPr>
          <p:nvPr/>
        </p:nvPicPr>
        <p:blipFill>
          <a:blip r:embed="rId3"/>
          <a:stretch>
            <a:fillRect/>
          </a:stretch>
        </p:blipFill>
        <p:spPr>
          <a:xfrm>
            <a:off x="832703" y="4143525"/>
            <a:ext cx="10526594" cy="1524213"/>
          </a:xfrm>
          <a:prstGeom prst="rect">
            <a:avLst/>
          </a:prstGeom>
        </p:spPr>
      </p:pic>
    </p:spTree>
    <p:extLst>
      <p:ext uri="{BB962C8B-B14F-4D97-AF65-F5344CB8AC3E}">
        <p14:creationId xmlns:p14="http://schemas.microsoft.com/office/powerpoint/2010/main" val="4492649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Technique(OLTP)</a:t>
            </a:r>
            <a:endParaRPr lang="zh-CN" altLang="en-US" sz="2400" b="1" dirty="0">
              <a:latin typeface="+mn-lt"/>
            </a:endParaRPr>
          </a:p>
        </p:txBody>
      </p:sp>
      <p:pic>
        <p:nvPicPr>
          <p:cNvPr id="6" name="图片 5">
            <a:extLst>
              <a:ext uri="{FF2B5EF4-FFF2-40B4-BE49-F238E27FC236}">
                <a16:creationId xmlns:a16="http://schemas.microsoft.com/office/drawing/2014/main" id="{1939351C-1A8C-423E-8D97-34073FBD2600}"/>
              </a:ext>
            </a:extLst>
          </p:cNvPr>
          <p:cNvPicPr>
            <a:picLocks noChangeAspect="1"/>
          </p:cNvPicPr>
          <p:nvPr/>
        </p:nvPicPr>
        <p:blipFill>
          <a:blip r:embed="rId3"/>
          <a:stretch>
            <a:fillRect/>
          </a:stretch>
        </p:blipFill>
        <p:spPr>
          <a:xfrm>
            <a:off x="555413" y="1546579"/>
            <a:ext cx="5058623" cy="3764842"/>
          </a:xfrm>
          <a:prstGeom prst="rect">
            <a:avLst/>
          </a:prstGeom>
        </p:spPr>
      </p:pic>
      <p:sp>
        <p:nvSpPr>
          <p:cNvPr id="7" name="文本框 6">
            <a:extLst>
              <a:ext uri="{FF2B5EF4-FFF2-40B4-BE49-F238E27FC236}">
                <a16:creationId xmlns:a16="http://schemas.microsoft.com/office/drawing/2014/main" id="{CA3EB99A-027E-4E6B-8C05-DDA670767EA9}"/>
              </a:ext>
            </a:extLst>
          </p:cNvPr>
          <p:cNvSpPr txBox="1"/>
          <p:nvPr/>
        </p:nvSpPr>
        <p:spPr>
          <a:xfrm>
            <a:off x="5875638" y="1026512"/>
            <a:ext cx="5993027" cy="5632311"/>
          </a:xfrm>
          <a:prstGeom prst="rect">
            <a:avLst/>
          </a:prstGeom>
          <a:noFill/>
        </p:spPr>
        <p:txBody>
          <a:bodyPr wrap="square" rtlCol="0">
            <a:spAutoFit/>
          </a:bodyPr>
          <a:lstStyle/>
          <a:p>
            <a:r>
              <a:rPr lang="en-US" altLang="zh-CN" dirty="0"/>
              <a:t>(1) After receiving a “begin” command from a client, the SQL engine asks PD for a timestamp to use as the start timestamp(start </a:t>
            </a:r>
            <a:r>
              <a:rPr lang="en-US" altLang="zh-CN" dirty="0" err="1"/>
              <a:t>ts</a:t>
            </a:r>
            <a:r>
              <a:rPr lang="en-US" altLang="zh-CN" dirty="0"/>
              <a:t>) of the transaction.</a:t>
            </a:r>
          </a:p>
          <a:p>
            <a:r>
              <a:rPr lang="en-US" altLang="zh-CN" dirty="0"/>
              <a:t>(2) The SQL engine executes SQL DMLs by reading data from </a:t>
            </a:r>
            <a:r>
              <a:rPr lang="en-US" altLang="zh-CN" dirty="0" err="1"/>
              <a:t>TiKV</a:t>
            </a:r>
            <a:r>
              <a:rPr lang="en-US" altLang="zh-CN" dirty="0"/>
              <a:t> and writing to local memory. </a:t>
            </a:r>
            <a:r>
              <a:rPr lang="en-US" altLang="zh-CN" dirty="0" err="1"/>
              <a:t>TiKV</a:t>
            </a:r>
            <a:r>
              <a:rPr lang="en-US" altLang="zh-CN" dirty="0"/>
              <a:t> supplies data with the most recent commit timestamp (commit </a:t>
            </a:r>
            <a:r>
              <a:rPr lang="en-US" altLang="zh-CN" dirty="0" err="1"/>
              <a:t>ts</a:t>
            </a:r>
            <a:r>
              <a:rPr lang="en-US" altLang="zh-CN" dirty="0"/>
              <a:t>) before the transaction’s start </a:t>
            </a:r>
            <a:r>
              <a:rPr lang="en-US" altLang="zh-CN" dirty="0" err="1"/>
              <a:t>ts</a:t>
            </a:r>
            <a:r>
              <a:rPr lang="en-US" altLang="zh-CN" dirty="0"/>
              <a:t>.</a:t>
            </a:r>
          </a:p>
          <a:p>
            <a:r>
              <a:rPr lang="en-US" altLang="zh-CN" dirty="0"/>
              <a:t>(3) When the SQL engine receives a commit command from the client, it starts the 2PC protocol. It randomly chooses a primary key, locks all keys in parallel, and sends prewrites to </a:t>
            </a:r>
            <a:r>
              <a:rPr lang="en-US" altLang="zh-CN" dirty="0" err="1"/>
              <a:t>TiKV</a:t>
            </a:r>
            <a:r>
              <a:rPr lang="en-US" altLang="zh-CN" dirty="0"/>
              <a:t> nodes.</a:t>
            </a:r>
          </a:p>
          <a:p>
            <a:r>
              <a:rPr lang="en-US" altLang="zh-CN" dirty="0"/>
              <a:t>(4) If all prewrites succeed, the SQL engine asks PD for a timestamp for the transaction’s commit </a:t>
            </a:r>
            <a:r>
              <a:rPr lang="en-US" altLang="zh-CN" dirty="0" err="1"/>
              <a:t>ts</a:t>
            </a:r>
            <a:r>
              <a:rPr lang="en-US" altLang="zh-CN" dirty="0"/>
              <a:t> and sends a commit command to </a:t>
            </a:r>
            <a:r>
              <a:rPr lang="en-US" altLang="zh-CN" dirty="0" err="1"/>
              <a:t>TiKV</a:t>
            </a:r>
            <a:r>
              <a:rPr lang="en-US" altLang="zh-CN" dirty="0"/>
              <a:t> . </a:t>
            </a:r>
            <a:r>
              <a:rPr lang="en-US" altLang="zh-CN" dirty="0" err="1"/>
              <a:t>TiKV</a:t>
            </a:r>
            <a:r>
              <a:rPr lang="en-US" altLang="zh-CN" dirty="0"/>
              <a:t> commits the primary key and sends a success response back to the SQL engine.</a:t>
            </a:r>
          </a:p>
          <a:p>
            <a:r>
              <a:rPr lang="en-US" altLang="zh-CN" dirty="0"/>
              <a:t>(5) The SQL engine returns success to the client.</a:t>
            </a:r>
          </a:p>
          <a:p>
            <a:r>
              <a:rPr lang="en-US" altLang="zh-CN" dirty="0"/>
              <a:t>(6) The SQL engine commits secondary keys and clears locks asynchronously and in parallel by sending further commit commands to </a:t>
            </a:r>
            <a:r>
              <a:rPr lang="en-US" altLang="zh-CN" dirty="0" err="1"/>
              <a:t>TiKV</a:t>
            </a:r>
            <a:r>
              <a:rPr lang="en-US" altLang="zh-CN" dirty="0"/>
              <a:t> </a:t>
            </a:r>
            <a:endParaRPr lang="zh-CN" altLang="en-US" dirty="0"/>
          </a:p>
        </p:txBody>
      </p:sp>
    </p:spTree>
    <p:extLst>
      <p:ext uri="{BB962C8B-B14F-4D97-AF65-F5344CB8AC3E}">
        <p14:creationId xmlns:p14="http://schemas.microsoft.com/office/powerpoint/2010/main" val="146238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Technique(OLAP)</a:t>
            </a:r>
            <a:endParaRPr lang="zh-CN" altLang="en-US" sz="2400" b="1" dirty="0">
              <a:latin typeface="+mn-lt"/>
            </a:endParaRPr>
          </a:p>
        </p:txBody>
      </p:sp>
      <p:sp>
        <p:nvSpPr>
          <p:cNvPr id="2" name="文本框 1">
            <a:extLst>
              <a:ext uri="{FF2B5EF4-FFF2-40B4-BE49-F238E27FC236}">
                <a16:creationId xmlns:a16="http://schemas.microsoft.com/office/drawing/2014/main" id="{638FB06E-A631-4611-94BC-99B28B0DB305}"/>
              </a:ext>
            </a:extLst>
          </p:cNvPr>
          <p:cNvSpPr txBox="1"/>
          <p:nvPr/>
        </p:nvSpPr>
        <p:spPr>
          <a:xfrm>
            <a:off x="148281" y="1112108"/>
            <a:ext cx="11911914" cy="2031325"/>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Query Optimization in SQL Engine:</a:t>
            </a:r>
          </a:p>
          <a:p>
            <a:pPr marL="1062000" indent="-342900">
              <a:buFont typeface="Wingdings" panose="05000000000000000000" pitchFamily="2" charset="2"/>
              <a:buChar char="l"/>
            </a:pPr>
            <a:r>
              <a:rPr lang="en-US" altLang="zh-CN" dirty="0" err="1"/>
              <a:t>TiDB</a:t>
            </a:r>
            <a:r>
              <a:rPr lang="en-US" altLang="zh-CN" dirty="0"/>
              <a:t> implements a query optimizer with two phases of query </a:t>
            </a:r>
            <a:r>
              <a:rPr lang="en-US" altLang="zh-CN" dirty="0" err="1"/>
              <a:t>optimisation</a:t>
            </a:r>
            <a:r>
              <a:rPr lang="en-US" altLang="zh-CN" dirty="0"/>
              <a:t>: rule-based optimization (RBO) of the query which produces a logical plan, then cost-based optimization (CBO) which transforms a logical plan to a physical plan. </a:t>
            </a:r>
          </a:p>
          <a:p>
            <a:pPr marL="1062000" indent="-342900">
              <a:buFont typeface="Wingdings" panose="05000000000000000000" pitchFamily="2" charset="2"/>
              <a:buChar char="l"/>
            </a:pPr>
            <a:r>
              <a:rPr lang="en-US" altLang="zh-CN" dirty="0" err="1"/>
              <a:t>TiDB</a:t>
            </a:r>
            <a:r>
              <a:rPr lang="en-US" altLang="zh-CN" dirty="0"/>
              <a:t> implements scalable indexes to work in a distributed environment. Indexes are split by Regions in the same way as data and stored in </a:t>
            </a:r>
            <a:r>
              <a:rPr lang="en-US" altLang="zh-CN" dirty="0" err="1"/>
              <a:t>TiKV</a:t>
            </a:r>
            <a:r>
              <a:rPr lang="en-US" altLang="zh-CN" dirty="0"/>
              <a:t> as key-values.</a:t>
            </a:r>
          </a:p>
          <a:p>
            <a:pPr marL="1062000" indent="-342900">
              <a:buFont typeface="Wingdings" panose="05000000000000000000" pitchFamily="2" charset="2"/>
              <a:buChar char="l"/>
            </a:pPr>
            <a:r>
              <a:rPr lang="en-US" altLang="zh-CN" dirty="0"/>
              <a:t>Physical plans can be further optimized by pushing down some computation to the storage layer.(</a:t>
            </a:r>
            <a:r>
              <a:rPr lang="en-US" altLang="zh-CN" dirty="0" err="1"/>
              <a:t>TopN</a:t>
            </a:r>
            <a:r>
              <a:rPr lang="en-US" altLang="zh-CN" dirty="0"/>
              <a:t>)</a:t>
            </a:r>
            <a:endParaRPr lang="zh-CN" altLang="en-US" dirty="0"/>
          </a:p>
        </p:txBody>
      </p:sp>
    </p:spTree>
    <p:extLst>
      <p:ext uri="{BB962C8B-B14F-4D97-AF65-F5344CB8AC3E}">
        <p14:creationId xmlns:p14="http://schemas.microsoft.com/office/powerpoint/2010/main" val="42004314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Technique(OLAP)</a:t>
            </a:r>
            <a:endParaRPr lang="zh-CN" altLang="en-US" sz="2400" b="1" dirty="0">
              <a:latin typeface="+mn-lt"/>
            </a:endParaRPr>
          </a:p>
        </p:txBody>
      </p:sp>
      <p:sp>
        <p:nvSpPr>
          <p:cNvPr id="2" name="文本框 1">
            <a:extLst>
              <a:ext uri="{FF2B5EF4-FFF2-40B4-BE49-F238E27FC236}">
                <a16:creationId xmlns:a16="http://schemas.microsoft.com/office/drawing/2014/main" id="{638FB06E-A631-4611-94BC-99B28B0DB305}"/>
              </a:ext>
            </a:extLst>
          </p:cNvPr>
          <p:cNvSpPr txBox="1"/>
          <p:nvPr/>
        </p:nvSpPr>
        <p:spPr>
          <a:xfrm>
            <a:off x="148281" y="1112108"/>
            <a:ext cx="11911914" cy="923330"/>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err="1"/>
              <a:t>Tispark</a:t>
            </a:r>
            <a:r>
              <a:rPr lang="en-US" altLang="zh-CN" dirty="0"/>
              <a:t>:</a:t>
            </a:r>
          </a:p>
          <a:p>
            <a:pPr marL="1062000" indent="-342900">
              <a:buFont typeface="Wingdings" panose="05000000000000000000" pitchFamily="2" charset="2"/>
              <a:buChar char="l"/>
            </a:pPr>
            <a:r>
              <a:rPr lang="en-US" altLang="zh-CN" dirty="0" err="1"/>
              <a:t>TiDB</a:t>
            </a:r>
            <a:r>
              <a:rPr lang="en-US" altLang="zh-CN" dirty="0"/>
              <a:t> adds </a:t>
            </a:r>
            <a:r>
              <a:rPr lang="en-US" altLang="zh-CN" dirty="0" err="1"/>
              <a:t>TiSpark</a:t>
            </a:r>
            <a:r>
              <a:rPr lang="en-US" altLang="zh-CN" dirty="0"/>
              <a:t> on the multi-Raft storage. </a:t>
            </a:r>
            <a:r>
              <a:rPr lang="en-US" altLang="zh-CN" dirty="0" err="1"/>
              <a:t>TiSpark</a:t>
            </a:r>
            <a:r>
              <a:rPr lang="en-US" altLang="zh-CN" dirty="0"/>
              <a:t> supports powerful computation such as machine learning libraries and can process data from outside </a:t>
            </a:r>
            <a:r>
              <a:rPr lang="en-US" altLang="zh-CN" dirty="0" err="1"/>
              <a:t>TiDB</a:t>
            </a:r>
            <a:r>
              <a:rPr lang="en-US" altLang="zh-CN" dirty="0"/>
              <a:t>.</a:t>
            </a:r>
            <a:endParaRPr lang="zh-CN" altLang="en-US" dirty="0"/>
          </a:p>
        </p:txBody>
      </p:sp>
      <p:pic>
        <p:nvPicPr>
          <p:cNvPr id="9" name="图片 8">
            <a:extLst>
              <a:ext uri="{FF2B5EF4-FFF2-40B4-BE49-F238E27FC236}">
                <a16:creationId xmlns:a16="http://schemas.microsoft.com/office/drawing/2014/main" id="{052DA309-A1E2-402E-A575-DF15E7DD6044}"/>
              </a:ext>
            </a:extLst>
          </p:cNvPr>
          <p:cNvPicPr>
            <a:picLocks noChangeAspect="1"/>
          </p:cNvPicPr>
          <p:nvPr/>
        </p:nvPicPr>
        <p:blipFill>
          <a:blip r:embed="rId3"/>
          <a:stretch>
            <a:fillRect/>
          </a:stretch>
        </p:blipFill>
        <p:spPr>
          <a:xfrm>
            <a:off x="3454690" y="3429000"/>
            <a:ext cx="4787585" cy="2163279"/>
          </a:xfrm>
          <a:prstGeom prst="rect">
            <a:avLst/>
          </a:prstGeom>
        </p:spPr>
      </p:pic>
    </p:spTree>
    <p:extLst>
      <p:ext uri="{BB962C8B-B14F-4D97-AF65-F5344CB8AC3E}">
        <p14:creationId xmlns:p14="http://schemas.microsoft.com/office/powerpoint/2010/main" val="33465816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Technique(HTAP)</a:t>
            </a:r>
            <a:endParaRPr lang="zh-CN" altLang="en-US" sz="2400" b="1" dirty="0">
              <a:latin typeface="+mn-lt"/>
            </a:endParaRPr>
          </a:p>
        </p:txBody>
      </p:sp>
      <p:sp>
        <p:nvSpPr>
          <p:cNvPr id="2" name="文本框 1">
            <a:extLst>
              <a:ext uri="{FF2B5EF4-FFF2-40B4-BE49-F238E27FC236}">
                <a16:creationId xmlns:a16="http://schemas.microsoft.com/office/drawing/2014/main" id="{638FB06E-A631-4611-94BC-99B28B0DB305}"/>
              </a:ext>
            </a:extLst>
          </p:cNvPr>
          <p:cNvSpPr txBox="1"/>
          <p:nvPr/>
        </p:nvSpPr>
        <p:spPr>
          <a:xfrm>
            <a:off x="148281" y="1112108"/>
            <a:ext cx="11911914" cy="2862322"/>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Isolation and Coordination:</a:t>
            </a:r>
          </a:p>
          <a:p>
            <a:pPr marL="1062000" indent="-342900">
              <a:buFont typeface="Wingdings" panose="05000000000000000000" pitchFamily="2" charset="2"/>
              <a:buChar char="l"/>
            </a:pPr>
            <a:r>
              <a:rPr lang="en-US" altLang="zh-CN" dirty="0"/>
              <a:t>Analytical queries often consume high levels of resources such as CPU, memory, and I/O bandwidth. If these queries run together with transactional queries, the latter can be seriously delayed.</a:t>
            </a:r>
          </a:p>
          <a:p>
            <a:pPr marL="1062000" indent="-342900">
              <a:buFont typeface="Wingdings" panose="05000000000000000000" pitchFamily="2" charset="2"/>
              <a:buChar char="l"/>
            </a:pPr>
            <a:endParaRPr lang="en-US" altLang="zh-CN" dirty="0"/>
          </a:p>
          <a:p>
            <a:pPr marL="1062000" indent="-342900">
              <a:buFont typeface="Wingdings" panose="05000000000000000000" pitchFamily="2" charset="2"/>
              <a:buChar char="l"/>
            </a:pPr>
            <a:r>
              <a:rPr lang="en-US" altLang="zh-CN" dirty="0"/>
              <a:t>Transactional queries mainly access </a:t>
            </a:r>
            <a:r>
              <a:rPr lang="en-US" altLang="zh-CN" dirty="0" err="1"/>
              <a:t>TiKV</a:t>
            </a:r>
            <a:r>
              <a:rPr lang="en-US" altLang="zh-CN" dirty="0"/>
              <a:t>, whereas analytical queries mainly access </a:t>
            </a:r>
            <a:r>
              <a:rPr lang="en-US" altLang="zh-CN" dirty="0" err="1"/>
              <a:t>TiFlash</a:t>
            </a:r>
            <a:r>
              <a:rPr lang="en-US" altLang="zh-CN" dirty="0"/>
              <a:t>.</a:t>
            </a:r>
          </a:p>
          <a:p>
            <a:pPr marL="1062000" indent="-342900">
              <a:buFont typeface="Wingdings" panose="05000000000000000000" pitchFamily="2" charset="2"/>
              <a:buChar char="l"/>
            </a:pPr>
            <a:endParaRPr lang="en-US" altLang="zh-CN" dirty="0"/>
          </a:p>
          <a:p>
            <a:pPr marL="1062000" indent="-342900">
              <a:buFont typeface="Wingdings" panose="05000000000000000000" pitchFamily="2" charset="2"/>
              <a:buChar char="l"/>
            </a:pPr>
            <a:r>
              <a:rPr lang="en-US" altLang="zh-CN" dirty="0"/>
              <a:t>Data is consistent across </a:t>
            </a:r>
            <a:r>
              <a:rPr lang="en-US" altLang="zh-CN" dirty="0" err="1"/>
              <a:t>TiKV</a:t>
            </a:r>
            <a:r>
              <a:rPr lang="en-US" altLang="zh-CN" dirty="0"/>
              <a:t> and </a:t>
            </a:r>
            <a:r>
              <a:rPr lang="en-US" altLang="zh-CN" dirty="0" err="1"/>
              <a:t>TiFlash</a:t>
            </a:r>
            <a:r>
              <a:rPr lang="en-US" altLang="zh-CN" dirty="0"/>
              <a:t>, therefore queries can be served by either reading from </a:t>
            </a:r>
            <a:r>
              <a:rPr lang="en-US" altLang="zh-CN" dirty="0" err="1"/>
              <a:t>TiKV</a:t>
            </a:r>
            <a:r>
              <a:rPr lang="en-US" altLang="zh-CN" dirty="0"/>
              <a:t> or </a:t>
            </a:r>
            <a:r>
              <a:rPr lang="en-US" altLang="zh-CN" dirty="0" err="1"/>
              <a:t>TiFlash</a:t>
            </a:r>
            <a:r>
              <a:rPr lang="en-US" altLang="zh-CN" dirty="0"/>
              <a:t>. As a result, our query optimizer can choose from a larger physical plan space, and the optimal plan can potentially read from both </a:t>
            </a:r>
            <a:r>
              <a:rPr lang="en-US" altLang="zh-CN" dirty="0" err="1"/>
              <a:t>TiKV</a:t>
            </a:r>
            <a:r>
              <a:rPr lang="en-US" altLang="zh-CN" dirty="0"/>
              <a:t> and </a:t>
            </a:r>
            <a:r>
              <a:rPr lang="en-US" altLang="zh-CN" dirty="0" err="1"/>
              <a:t>TiFlash</a:t>
            </a:r>
            <a:r>
              <a:rPr lang="en-US" altLang="zh-CN" dirty="0"/>
              <a:t>. When </a:t>
            </a:r>
            <a:r>
              <a:rPr lang="en-US" altLang="zh-CN" dirty="0" err="1"/>
              <a:t>TiKV</a:t>
            </a:r>
            <a:r>
              <a:rPr lang="en-US" altLang="zh-CN" dirty="0"/>
              <a:t> accesses a table, it provides a row scan and an index scan, and </a:t>
            </a:r>
            <a:r>
              <a:rPr lang="en-US" altLang="zh-CN" dirty="0" err="1"/>
              <a:t>TiFlash</a:t>
            </a:r>
            <a:r>
              <a:rPr lang="en-US" altLang="zh-CN" dirty="0"/>
              <a:t> supports a column scan.</a:t>
            </a:r>
            <a:endParaRPr lang="zh-CN" altLang="en-US" dirty="0"/>
          </a:p>
        </p:txBody>
      </p:sp>
      <p:pic>
        <p:nvPicPr>
          <p:cNvPr id="5" name="图片 4">
            <a:extLst>
              <a:ext uri="{FF2B5EF4-FFF2-40B4-BE49-F238E27FC236}">
                <a16:creationId xmlns:a16="http://schemas.microsoft.com/office/drawing/2014/main" id="{35799ADB-22CC-4C17-AAE7-5979FFF5F08A}"/>
              </a:ext>
            </a:extLst>
          </p:cNvPr>
          <p:cNvPicPr>
            <a:picLocks noChangeAspect="1"/>
          </p:cNvPicPr>
          <p:nvPr/>
        </p:nvPicPr>
        <p:blipFill>
          <a:blip r:embed="rId3"/>
          <a:stretch>
            <a:fillRect/>
          </a:stretch>
        </p:blipFill>
        <p:spPr>
          <a:xfrm>
            <a:off x="1335112" y="3974430"/>
            <a:ext cx="6127788" cy="2251470"/>
          </a:xfrm>
          <a:prstGeom prst="rect">
            <a:avLst/>
          </a:prstGeom>
        </p:spPr>
      </p:pic>
      <p:sp>
        <p:nvSpPr>
          <p:cNvPr id="3" name="文本框 2">
            <a:extLst>
              <a:ext uri="{FF2B5EF4-FFF2-40B4-BE49-F238E27FC236}">
                <a16:creationId xmlns:a16="http://schemas.microsoft.com/office/drawing/2014/main" id="{918BDA83-02FE-473E-BE42-5D86D5812C92}"/>
              </a:ext>
            </a:extLst>
          </p:cNvPr>
          <p:cNvSpPr txBox="1"/>
          <p:nvPr/>
        </p:nvSpPr>
        <p:spPr>
          <a:xfrm>
            <a:off x="7574691" y="4084502"/>
            <a:ext cx="4469027" cy="1477328"/>
          </a:xfrm>
          <a:prstGeom prst="rect">
            <a:avLst/>
          </a:prstGeom>
          <a:noFill/>
        </p:spPr>
        <p:txBody>
          <a:bodyPr wrap="square" rtlCol="0">
            <a:spAutoFit/>
          </a:bodyPr>
          <a:lstStyle/>
          <a:p>
            <a:r>
              <a:rPr lang="en-US" altLang="zh-CN" dirty="0" err="1"/>
              <a:t>Stuple:the</a:t>
            </a:r>
            <a:r>
              <a:rPr lang="en-US" altLang="zh-CN" dirty="0"/>
              <a:t> average tuple/column/index size</a:t>
            </a:r>
          </a:p>
          <a:p>
            <a:r>
              <a:rPr lang="en-US" altLang="zh-CN" dirty="0" err="1"/>
              <a:t>Ntuple:estimated</a:t>
            </a:r>
            <a:r>
              <a:rPr lang="en-US" altLang="zh-CN" dirty="0"/>
              <a:t> number of tuples/Region</a:t>
            </a:r>
          </a:p>
          <a:p>
            <a:r>
              <a:rPr lang="en-US" altLang="zh-CN" dirty="0" err="1"/>
              <a:t>Fscan</a:t>
            </a:r>
            <a:r>
              <a:rPr lang="en-US" altLang="zh-CN" dirty="0"/>
              <a:t>: the I/O overhead of the data scan </a:t>
            </a:r>
          </a:p>
          <a:p>
            <a:pPr algn="just"/>
            <a:r>
              <a:rPr lang="en-US" altLang="zh-CN" dirty="0" err="1"/>
              <a:t>Fseek</a:t>
            </a:r>
            <a:r>
              <a:rPr lang="en-US" altLang="zh-CN" dirty="0"/>
              <a:t>: the file seeking cost</a:t>
            </a:r>
            <a:endParaRPr lang="zh-CN" altLang="en-US" dirty="0"/>
          </a:p>
        </p:txBody>
      </p:sp>
    </p:spTree>
    <p:extLst>
      <p:ext uri="{BB962C8B-B14F-4D97-AF65-F5344CB8AC3E}">
        <p14:creationId xmlns:p14="http://schemas.microsoft.com/office/powerpoint/2010/main" val="995589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Experiment</a:t>
            </a:r>
            <a:endParaRPr lang="zh-CN" altLang="en-US" sz="2400" b="1" dirty="0">
              <a:latin typeface="+mn-lt"/>
            </a:endParaRPr>
          </a:p>
        </p:txBody>
      </p:sp>
      <p:sp>
        <p:nvSpPr>
          <p:cNvPr id="2" name="文本框 1">
            <a:extLst>
              <a:ext uri="{FF2B5EF4-FFF2-40B4-BE49-F238E27FC236}">
                <a16:creationId xmlns:a16="http://schemas.microsoft.com/office/drawing/2014/main" id="{58086E2D-50B6-4818-81BF-62F7948BF743}"/>
              </a:ext>
            </a:extLst>
          </p:cNvPr>
          <p:cNvSpPr txBox="1"/>
          <p:nvPr/>
        </p:nvSpPr>
        <p:spPr>
          <a:xfrm>
            <a:off x="179173" y="1180070"/>
            <a:ext cx="11590638" cy="3416320"/>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Cluster:</a:t>
            </a:r>
          </a:p>
          <a:p>
            <a:pPr marL="1004400" indent="-285750">
              <a:buFont typeface="Wingdings" panose="05000000000000000000" pitchFamily="2" charset="2"/>
              <a:buChar char="l"/>
            </a:pPr>
            <a:r>
              <a:rPr lang="en-US" altLang="zh-CN" dirty="0"/>
              <a:t>six servers</a:t>
            </a:r>
          </a:p>
          <a:p>
            <a:pPr marL="1004400" indent="-285750">
              <a:buFont typeface="Wingdings" panose="05000000000000000000" pitchFamily="2" charset="2"/>
              <a:buChar char="l"/>
            </a:pPr>
            <a:r>
              <a:rPr lang="en-US" altLang="zh-CN" dirty="0"/>
              <a:t>188 GB memory</a:t>
            </a:r>
          </a:p>
          <a:p>
            <a:pPr marL="1004400" indent="-285750">
              <a:buFont typeface="Wingdings" panose="05000000000000000000" pitchFamily="2" charset="2"/>
              <a:buChar char="l"/>
            </a:pPr>
            <a:r>
              <a:rPr lang="pt-BR" altLang="zh-CN" dirty="0"/>
              <a:t> two Intel </a:t>
            </a:r>
            <a:r>
              <a:rPr lang="en-US" altLang="zh-CN" b="0" i="0" dirty="0">
                <a:solidFill>
                  <a:srgbClr val="333333"/>
                </a:solidFill>
                <a:effectLst/>
                <a:latin typeface="Arial" panose="020B0604020202020204" pitchFamily="34" charset="0"/>
              </a:rPr>
              <a:t>®</a:t>
            </a:r>
            <a:r>
              <a:rPr lang="pt-BR" altLang="zh-CN" dirty="0"/>
              <a:t> Xeon </a:t>
            </a:r>
            <a:r>
              <a:rPr lang="en-US" altLang="zh-CN" b="0" i="0" dirty="0">
                <a:solidFill>
                  <a:srgbClr val="333333"/>
                </a:solidFill>
                <a:effectLst/>
                <a:latin typeface="Arial" panose="020B0604020202020204" pitchFamily="34" charset="0"/>
              </a:rPr>
              <a:t>®</a:t>
            </a:r>
            <a:r>
              <a:rPr lang="pt-BR" altLang="zh-CN" dirty="0"/>
              <a:t>CPU E5-2630 v4 processors,</a:t>
            </a:r>
            <a:r>
              <a:rPr lang="en-US" altLang="zh-CN" dirty="0"/>
              <a:t> 10 physical cores (20 threads) and a 25 MB shared L3 cache</a:t>
            </a:r>
          </a:p>
          <a:p>
            <a:pPr marL="1004400" indent="-285750">
              <a:buFont typeface="Wingdings" panose="05000000000000000000" pitchFamily="2" charset="2"/>
              <a:buChar char="l"/>
            </a:pPr>
            <a:r>
              <a:rPr lang="en-US" altLang="zh-CN" dirty="0"/>
              <a:t>Centos version 7.6.1810</a:t>
            </a:r>
          </a:p>
          <a:p>
            <a:pPr marL="1004400" indent="-285750">
              <a:buFont typeface="Wingdings" panose="05000000000000000000" pitchFamily="2" charset="2"/>
              <a:buChar char="l"/>
            </a:pPr>
            <a:r>
              <a:rPr lang="en-US" altLang="zh-CN" dirty="0"/>
              <a:t>10 Gbps Ethernet network.</a:t>
            </a:r>
          </a:p>
          <a:p>
            <a:pPr marL="285750" indent="-285750">
              <a:buFont typeface="Wingdings" panose="05000000000000000000" pitchFamily="2" charset="2"/>
              <a:buChar char="Ø"/>
            </a:pPr>
            <a:endParaRPr lang="en-US" altLang="zh-CN" dirty="0"/>
          </a:p>
          <a:p>
            <a:pPr marL="285750" indent="-285750">
              <a:buFont typeface="Wingdings" panose="05000000000000000000" pitchFamily="2" charset="2"/>
              <a:buChar char="Ø"/>
            </a:pPr>
            <a:r>
              <a:rPr lang="en-US" altLang="zh-CN" dirty="0"/>
              <a:t>Workload</a:t>
            </a:r>
          </a:p>
          <a:p>
            <a:pPr marL="1004400" indent="-285750">
              <a:buFont typeface="Wingdings" panose="05000000000000000000" pitchFamily="2" charset="2"/>
              <a:buChar char="l"/>
            </a:pPr>
            <a:r>
              <a:rPr lang="en-US" altLang="zh-CN" dirty="0"/>
              <a:t> hybrid OLTP and OLAP workload using CH-</a:t>
            </a:r>
            <a:r>
              <a:rPr lang="en-US" altLang="zh-CN" dirty="0" err="1"/>
              <a:t>benCHmark</a:t>
            </a:r>
            <a:r>
              <a:rPr lang="en-US" altLang="zh-CN" dirty="0"/>
              <a:t>. </a:t>
            </a:r>
          </a:p>
          <a:p>
            <a:pPr marL="1004400" indent="-285750">
              <a:buFont typeface="Wingdings" panose="05000000000000000000" pitchFamily="2" charset="2"/>
              <a:buChar char="l"/>
            </a:pPr>
            <a:r>
              <a:rPr lang="en-US" altLang="zh-CN" dirty="0"/>
              <a:t>unit of data in CH-</a:t>
            </a:r>
            <a:r>
              <a:rPr lang="en-US" altLang="zh-CN" dirty="0" err="1"/>
              <a:t>benCHmark</a:t>
            </a:r>
            <a:r>
              <a:rPr lang="en-US" altLang="zh-CN" dirty="0"/>
              <a:t> is called a warehouse</a:t>
            </a:r>
          </a:p>
          <a:p>
            <a:pPr marL="1004400" indent="-285750">
              <a:buFont typeface="Wingdings" panose="05000000000000000000" pitchFamily="2" charset="2"/>
              <a:buChar char="l"/>
            </a:pPr>
            <a:r>
              <a:rPr lang="en-US" altLang="zh-CN" dirty="0"/>
              <a:t>100 warehouses take about 70 GB of memory.</a:t>
            </a:r>
            <a:endParaRPr lang="zh-CN" altLang="en-US" dirty="0"/>
          </a:p>
        </p:txBody>
      </p:sp>
    </p:spTree>
    <p:extLst>
      <p:ext uri="{BB962C8B-B14F-4D97-AF65-F5344CB8AC3E}">
        <p14:creationId xmlns:p14="http://schemas.microsoft.com/office/powerpoint/2010/main" val="9330127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Experiment</a:t>
            </a:r>
            <a:endParaRPr lang="zh-CN" altLang="en-US" sz="2400" b="1" dirty="0">
              <a:latin typeface="+mn-lt"/>
            </a:endParaRPr>
          </a:p>
        </p:txBody>
      </p:sp>
      <p:pic>
        <p:nvPicPr>
          <p:cNvPr id="6" name="图片 5">
            <a:extLst>
              <a:ext uri="{FF2B5EF4-FFF2-40B4-BE49-F238E27FC236}">
                <a16:creationId xmlns:a16="http://schemas.microsoft.com/office/drawing/2014/main" id="{1707E313-FE9F-4C2D-8A30-1FD1A3B48656}"/>
              </a:ext>
            </a:extLst>
          </p:cNvPr>
          <p:cNvPicPr>
            <a:picLocks noChangeAspect="1"/>
          </p:cNvPicPr>
          <p:nvPr/>
        </p:nvPicPr>
        <p:blipFill>
          <a:blip r:embed="rId3"/>
          <a:stretch>
            <a:fillRect/>
          </a:stretch>
        </p:blipFill>
        <p:spPr>
          <a:xfrm>
            <a:off x="722513" y="1045047"/>
            <a:ext cx="5754843" cy="5054254"/>
          </a:xfrm>
          <a:prstGeom prst="rect">
            <a:avLst/>
          </a:prstGeom>
        </p:spPr>
      </p:pic>
      <p:sp>
        <p:nvSpPr>
          <p:cNvPr id="2" name="文本框 1">
            <a:extLst>
              <a:ext uri="{FF2B5EF4-FFF2-40B4-BE49-F238E27FC236}">
                <a16:creationId xmlns:a16="http://schemas.microsoft.com/office/drawing/2014/main" id="{C63FAE81-247A-495C-B89E-9FB2052EC16C}"/>
              </a:ext>
            </a:extLst>
          </p:cNvPr>
          <p:cNvSpPr txBox="1"/>
          <p:nvPr/>
        </p:nvSpPr>
        <p:spPr>
          <a:xfrm>
            <a:off x="6635578" y="1303638"/>
            <a:ext cx="5350476" cy="3693319"/>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7(a), for less than 256 clients, the throughput of </a:t>
            </a:r>
            <a:r>
              <a:rPr lang="en-US" altLang="zh-CN" dirty="0" err="1"/>
              <a:t>TiDB</a:t>
            </a:r>
            <a:r>
              <a:rPr lang="en-US" altLang="zh-CN" dirty="0"/>
              <a:t> increases with the number of clients for both optimistic locking and pessimistic locking. </a:t>
            </a:r>
          </a:p>
          <a:p>
            <a:pPr marL="285750" indent="-285750">
              <a:buFont typeface="Wingdings" panose="05000000000000000000" pitchFamily="2" charset="2"/>
              <a:buChar char="Ø"/>
            </a:pPr>
            <a:r>
              <a:rPr lang="en-US" altLang="zh-CN" dirty="0"/>
              <a:t>For more than 256 clients, the throughput with optimistic locking remains stable and then starts to drop, whereas the throughput of pessimistic locking reaches its maximum with 512 clients and then drops. </a:t>
            </a:r>
          </a:p>
          <a:p>
            <a:pPr marL="285750" indent="-285750">
              <a:buFont typeface="Wingdings" panose="05000000000000000000" pitchFamily="2" charset="2"/>
              <a:buChar char="Ø"/>
            </a:pPr>
            <a:r>
              <a:rPr lang="en-US" altLang="zh-CN" dirty="0"/>
              <a:t>The throughput of </a:t>
            </a:r>
            <a:r>
              <a:rPr lang="en-US" altLang="zh-CN" dirty="0" err="1"/>
              <a:t>TiDB</a:t>
            </a:r>
            <a:r>
              <a:rPr lang="en-US" altLang="zh-CN" dirty="0"/>
              <a:t> in Figures 7(b) and 7(c) keeps increasing. </a:t>
            </a:r>
          </a:p>
          <a:p>
            <a:pPr marL="285750" indent="-285750">
              <a:buFont typeface="Wingdings" panose="05000000000000000000" pitchFamily="2" charset="2"/>
              <a:buChar char="Ø"/>
            </a:pPr>
            <a:r>
              <a:rPr lang="en-US" altLang="zh-CN" dirty="0"/>
              <a:t>more clients cause more latency, especially after reaching maximum throughput, because more requests have to wait for a longer time.</a:t>
            </a:r>
            <a:endParaRPr lang="zh-CN" altLang="en-US" dirty="0"/>
          </a:p>
        </p:txBody>
      </p:sp>
    </p:spTree>
    <p:extLst>
      <p:ext uri="{BB962C8B-B14F-4D97-AF65-F5344CB8AC3E}">
        <p14:creationId xmlns:p14="http://schemas.microsoft.com/office/powerpoint/2010/main" val="29550842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Experiment</a:t>
            </a:r>
            <a:endParaRPr lang="zh-CN" altLang="en-US" sz="2400" b="1" dirty="0">
              <a:latin typeface="+mn-lt"/>
            </a:endParaRPr>
          </a:p>
        </p:txBody>
      </p:sp>
      <p:pic>
        <p:nvPicPr>
          <p:cNvPr id="3" name="图片 2">
            <a:extLst>
              <a:ext uri="{FF2B5EF4-FFF2-40B4-BE49-F238E27FC236}">
                <a16:creationId xmlns:a16="http://schemas.microsoft.com/office/drawing/2014/main" id="{FB7949F6-E6AE-4064-AF99-904B04C64877}"/>
              </a:ext>
            </a:extLst>
          </p:cNvPr>
          <p:cNvPicPr>
            <a:picLocks noChangeAspect="1"/>
          </p:cNvPicPr>
          <p:nvPr/>
        </p:nvPicPr>
        <p:blipFill>
          <a:blip r:embed="rId3"/>
          <a:stretch>
            <a:fillRect/>
          </a:stretch>
        </p:blipFill>
        <p:spPr>
          <a:xfrm>
            <a:off x="292715" y="2134275"/>
            <a:ext cx="6686457" cy="2589450"/>
          </a:xfrm>
          <a:prstGeom prst="rect">
            <a:avLst/>
          </a:prstGeom>
        </p:spPr>
      </p:pic>
      <p:sp>
        <p:nvSpPr>
          <p:cNvPr id="2" name="文本框 1">
            <a:extLst>
              <a:ext uri="{FF2B5EF4-FFF2-40B4-BE49-F238E27FC236}">
                <a16:creationId xmlns:a16="http://schemas.microsoft.com/office/drawing/2014/main" id="{37334901-8FC6-426D-947B-D15A96846FE2}"/>
              </a:ext>
            </a:extLst>
          </p:cNvPr>
          <p:cNvSpPr txBox="1"/>
          <p:nvPr/>
        </p:nvSpPr>
        <p:spPr>
          <a:xfrm>
            <a:off x="7203989" y="1136822"/>
            <a:ext cx="4819135" cy="2585323"/>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When running TPC-C, </a:t>
            </a:r>
            <a:r>
              <a:rPr lang="en-US" altLang="zh-CN" dirty="0" err="1"/>
              <a:t>TiDB</a:t>
            </a:r>
            <a:r>
              <a:rPr lang="en-US" altLang="zh-CN" dirty="0"/>
              <a:t> requests at most 6000 timestamps per second per server.</a:t>
            </a:r>
          </a:p>
          <a:p>
            <a:pPr marL="285750" indent="-285750">
              <a:buFont typeface="Wingdings" panose="05000000000000000000" pitchFamily="2" charset="2"/>
              <a:buChar char="Ø"/>
            </a:pPr>
            <a:r>
              <a:rPr lang="en-US" altLang="zh-CN" dirty="0"/>
              <a:t> the total number of timestamps is almost the same.</a:t>
            </a:r>
          </a:p>
          <a:p>
            <a:pPr marL="285750" indent="-285750">
              <a:buFont typeface="Wingdings" panose="05000000000000000000" pitchFamily="2" charset="2"/>
              <a:buChar char="Ø"/>
            </a:pPr>
            <a:r>
              <a:rPr lang="en-US" altLang="zh-CN" dirty="0"/>
              <a:t>Only a small proportion of requests cost 1 </a:t>
            </a:r>
            <a:r>
              <a:rPr lang="en-US" altLang="zh-CN" dirty="0" err="1"/>
              <a:t>ms</a:t>
            </a:r>
            <a:r>
              <a:rPr lang="en-US" altLang="zh-CN" dirty="0"/>
              <a:t> or 2 </a:t>
            </a:r>
            <a:r>
              <a:rPr lang="en-US" altLang="zh-CN" dirty="0" err="1"/>
              <a:t>ms.</a:t>
            </a:r>
            <a:r>
              <a:rPr lang="en-US" altLang="zh-CN" dirty="0"/>
              <a:t> </a:t>
            </a:r>
          </a:p>
          <a:p>
            <a:pPr marL="285750" indent="-285750">
              <a:buFont typeface="Wingdings" panose="05000000000000000000" pitchFamily="2" charset="2"/>
              <a:buChar char="Ø"/>
            </a:pPr>
            <a:r>
              <a:rPr lang="en-US" altLang="zh-CN" dirty="0"/>
              <a:t>getting timestamps from PD is not a   performance bottleneck in </a:t>
            </a:r>
            <a:r>
              <a:rPr lang="en-US" altLang="zh-CN" dirty="0" err="1"/>
              <a:t>TiDB</a:t>
            </a:r>
            <a:r>
              <a:rPr lang="en-US" altLang="zh-CN" dirty="0"/>
              <a:t> at present.</a:t>
            </a:r>
            <a:endParaRPr lang="zh-CN" altLang="en-US" dirty="0"/>
          </a:p>
        </p:txBody>
      </p:sp>
    </p:spTree>
    <p:extLst>
      <p:ext uri="{BB962C8B-B14F-4D97-AF65-F5344CB8AC3E}">
        <p14:creationId xmlns:p14="http://schemas.microsoft.com/office/powerpoint/2010/main" val="19455642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Experiment</a:t>
            </a:r>
            <a:endParaRPr lang="zh-CN" altLang="en-US" sz="2400" b="1" dirty="0">
              <a:latin typeface="+mn-lt"/>
            </a:endParaRPr>
          </a:p>
        </p:txBody>
      </p:sp>
      <p:pic>
        <p:nvPicPr>
          <p:cNvPr id="3" name="图片 2">
            <a:extLst>
              <a:ext uri="{FF2B5EF4-FFF2-40B4-BE49-F238E27FC236}">
                <a16:creationId xmlns:a16="http://schemas.microsoft.com/office/drawing/2014/main" id="{3B6C3520-6841-4F74-9246-E8BBFF27AA3D}"/>
              </a:ext>
            </a:extLst>
          </p:cNvPr>
          <p:cNvPicPr>
            <a:picLocks noChangeAspect="1"/>
          </p:cNvPicPr>
          <p:nvPr/>
        </p:nvPicPr>
        <p:blipFill>
          <a:blip r:embed="rId3"/>
          <a:stretch>
            <a:fillRect/>
          </a:stretch>
        </p:blipFill>
        <p:spPr>
          <a:xfrm>
            <a:off x="475735" y="2184531"/>
            <a:ext cx="6439630" cy="2488937"/>
          </a:xfrm>
          <a:prstGeom prst="rect">
            <a:avLst/>
          </a:prstGeom>
        </p:spPr>
      </p:pic>
      <p:sp>
        <p:nvSpPr>
          <p:cNvPr id="6" name="文本框 5">
            <a:extLst>
              <a:ext uri="{FF2B5EF4-FFF2-40B4-BE49-F238E27FC236}">
                <a16:creationId xmlns:a16="http://schemas.microsoft.com/office/drawing/2014/main" id="{06A6C147-50AA-4692-9F99-32ED26A28432}"/>
              </a:ext>
            </a:extLst>
          </p:cNvPr>
          <p:cNvSpPr txBox="1"/>
          <p:nvPr/>
        </p:nvSpPr>
        <p:spPr>
          <a:xfrm>
            <a:off x="7123670" y="1241854"/>
            <a:ext cx="4837671" cy="1477328"/>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fetching data only from a single kind of store, neither store is superior. Requesting data from both </a:t>
            </a:r>
            <a:r>
              <a:rPr lang="en-US" altLang="zh-CN" dirty="0" err="1"/>
              <a:t>TiKV</a:t>
            </a:r>
            <a:r>
              <a:rPr lang="en-US" altLang="zh-CN" dirty="0"/>
              <a:t> and </a:t>
            </a:r>
            <a:r>
              <a:rPr lang="en-US" altLang="zh-CN" dirty="0" err="1"/>
              <a:t>TiFlash</a:t>
            </a:r>
            <a:r>
              <a:rPr lang="en-US" altLang="zh-CN" dirty="0"/>
              <a:t> always performs better.</a:t>
            </a:r>
          </a:p>
          <a:p>
            <a:pPr marL="285750" indent="-285750">
              <a:buFont typeface="Wingdings" panose="05000000000000000000" pitchFamily="2" charset="2"/>
              <a:buChar char="Ø"/>
            </a:pPr>
            <a:endParaRPr lang="zh-CN" altLang="en-US" dirty="0"/>
          </a:p>
        </p:txBody>
      </p:sp>
    </p:spTree>
    <p:extLst>
      <p:ext uri="{BB962C8B-B14F-4D97-AF65-F5344CB8AC3E}">
        <p14:creationId xmlns:p14="http://schemas.microsoft.com/office/powerpoint/2010/main" val="1560808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Introduction</a:t>
            </a:r>
            <a:endParaRPr lang="zh-CN" altLang="en-US" sz="2400" b="1" dirty="0">
              <a:latin typeface="+mn-lt"/>
            </a:endParaRPr>
          </a:p>
        </p:txBody>
      </p:sp>
      <p:sp>
        <p:nvSpPr>
          <p:cNvPr id="5" name="内容占位符 4">
            <a:extLst>
              <a:ext uri="{FF2B5EF4-FFF2-40B4-BE49-F238E27FC236}">
                <a16:creationId xmlns:a16="http://schemas.microsoft.com/office/drawing/2014/main" id="{BA3DB4DC-D0F5-41D6-8085-A98D9D759C84}"/>
              </a:ext>
            </a:extLst>
          </p:cNvPr>
          <p:cNvSpPr>
            <a:spLocks noGrp="1"/>
          </p:cNvSpPr>
          <p:nvPr>
            <p:ph idx="1"/>
          </p:nvPr>
        </p:nvSpPr>
        <p:spPr>
          <a:xfrm>
            <a:off x="682418" y="1222663"/>
            <a:ext cx="11081213" cy="4832148"/>
          </a:xfrm>
        </p:spPr>
        <p:txBody>
          <a:bodyPr/>
          <a:lstStyle/>
          <a:p>
            <a:pPr algn="just"/>
            <a:r>
              <a:rPr lang="en-US" altLang="zh-CN" dirty="0">
                <a:solidFill>
                  <a:schemeClr val="tx1"/>
                </a:solidFill>
              </a:rPr>
              <a:t>These systems use different data models and technologies for the different purposes of OLAP and OLTP. However, multiple systems are very expensive to develop, deploy, and maintain. </a:t>
            </a:r>
          </a:p>
          <a:p>
            <a:pPr algn="just"/>
            <a:r>
              <a:rPr lang="en-US" altLang="zh-CN" dirty="0">
                <a:solidFill>
                  <a:schemeClr val="tx1"/>
                </a:solidFill>
              </a:rPr>
              <a:t>Freshness means how recent data is processed by the analytical queries. Analyzing the latest data in real time has great business value. But it is not guaranteed in some HTAP solutions, such as those based on an Extraction-Transformation-Loading (ETL) processing. </a:t>
            </a:r>
          </a:p>
          <a:p>
            <a:pPr algn="just"/>
            <a:r>
              <a:rPr lang="en-US" altLang="zh-CN" dirty="0">
                <a:solidFill>
                  <a:schemeClr val="tx1"/>
                </a:solidFill>
              </a:rPr>
              <a:t>Isolation refers to guaranteeing isolated performance for </a:t>
            </a:r>
            <a:r>
              <a:rPr lang="en-US" altLang="zh-CN" dirty="0" err="1">
                <a:solidFill>
                  <a:schemeClr val="tx1"/>
                </a:solidFill>
              </a:rPr>
              <a:t>seperate</a:t>
            </a:r>
            <a:r>
              <a:rPr lang="en-US" altLang="zh-CN" dirty="0">
                <a:solidFill>
                  <a:schemeClr val="tx1"/>
                </a:solidFill>
              </a:rPr>
              <a:t> OLTP and OLAP queries. To guarantee isolated performance, it is necessary to run OLTP and OLAP requests on different hardware resources. Some in-memory databases (such as </a:t>
            </a:r>
            <a:r>
              <a:rPr lang="en-US" altLang="zh-CN" dirty="0" err="1">
                <a:solidFill>
                  <a:schemeClr val="tx1"/>
                </a:solidFill>
              </a:rPr>
              <a:t>HyPer</a:t>
            </a:r>
            <a:r>
              <a:rPr lang="en-US" altLang="zh-CN" dirty="0">
                <a:solidFill>
                  <a:schemeClr val="tx1"/>
                </a:solidFill>
              </a:rPr>
              <a:t>) provide fresh data, it cannot achieve high performance for both OLTP and OLAP due to data synchronization penalties and workload interference. </a:t>
            </a:r>
          </a:p>
          <a:p>
            <a:pPr algn="just"/>
            <a:r>
              <a:rPr lang="en-US" altLang="zh-CN" dirty="0">
                <a:solidFill>
                  <a:schemeClr val="tx1"/>
                </a:solidFill>
              </a:rPr>
              <a:t> HTAP systems need to efficiently read the latest data to guarantee the throughput and latency for OLTP and OLAP requests</a:t>
            </a:r>
          </a:p>
        </p:txBody>
      </p:sp>
    </p:spTree>
    <p:extLst>
      <p:ext uri="{BB962C8B-B14F-4D97-AF65-F5344CB8AC3E}">
        <p14:creationId xmlns:p14="http://schemas.microsoft.com/office/powerpoint/2010/main" val="3881095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Experiment</a:t>
            </a:r>
            <a:endParaRPr lang="zh-CN" altLang="en-US" sz="2400" b="1" dirty="0">
              <a:latin typeface="+mn-lt"/>
            </a:endParaRPr>
          </a:p>
        </p:txBody>
      </p:sp>
      <p:pic>
        <p:nvPicPr>
          <p:cNvPr id="3" name="图片 2">
            <a:extLst>
              <a:ext uri="{FF2B5EF4-FFF2-40B4-BE49-F238E27FC236}">
                <a16:creationId xmlns:a16="http://schemas.microsoft.com/office/drawing/2014/main" id="{02FD152B-0B7F-418A-A5F8-634133051256}"/>
              </a:ext>
            </a:extLst>
          </p:cNvPr>
          <p:cNvPicPr>
            <a:picLocks noChangeAspect="1"/>
          </p:cNvPicPr>
          <p:nvPr/>
        </p:nvPicPr>
        <p:blipFill>
          <a:blip r:embed="rId3"/>
          <a:stretch>
            <a:fillRect/>
          </a:stretch>
        </p:blipFill>
        <p:spPr>
          <a:xfrm>
            <a:off x="531896" y="2156254"/>
            <a:ext cx="10852681" cy="3016065"/>
          </a:xfrm>
          <a:prstGeom prst="rect">
            <a:avLst/>
          </a:prstGeom>
        </p:spPr>
      </p:pic>
    </p:spTree>
    <p:extLst>
      <p:ext uri="{BB962C8B-B14F-4D97-AF65-F5344CB8AC3E}">
        <p14:creationId xmlns:p14="http://schemas.microsoft.com/office/powerpoint/2010/main" val="41770693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Experiment</a:t>
            </a:r>
            <a:endParaRPr lang="zh-CN" altLang="en-US" sz="2400" b="1" dirty="0">
              <a:latin typeface="+mn-lt"/>
            </a:endParaRPr>
          </a:p>
        </p:txBody>
      </p:sp>
      <p:pic>
        <p:nvPicPr>
          <p:cNvPr id="3" name="图片 2">
            <a:extLst>
              <a:ext uri="{FF2B5EF4-FFF2-40B4-BE49-F238E27FC236}">
                <a16:creationId xmlns:a16="http://schemas.microsoft.com/office/drawing/2014/main" id="{BEA5E5FE-3EC0-469D-ACC4-7407DC883369}"/>
              </a:ext>
            </a:extLst>
          </p:cNvPr>
          <p:cNvPicPr>
            <a:picLocks noChangeAspect="1"/>
          </p:cNvPicPr>
          <p:nvPr/>
        </p:nvPicPr>
        <p:blipFill>
          <a:blip r:embed="rId3"/>
          <a:stretch>
            <a:fillRect/>
          </a:stretch>
        </p:blipFill>
        <p:spPr>
          <a:xfrm>
            <a:off x="351657" y="1328351"/>
            <a:ext cx="6716342" cy="4417540"/>
          </a:xfrm>
          <a:prstGeom prst="rect">
            <a:avLst/>
          </a:prstGeom>
        </p:spPr>
      </p:pic>
      <p:sp>
        <p:nvSpPr>
          <p:cNvPr id="2" name="文本框 1">
            <a:extLst>
              <a:ext uri="{FF2B5EF4-FFF2-40B4-BE49-F238E27FC236}">
                <a16:creationId xmlns:a16="http://schemas.microsoft.com/office/drawing/2014/main" id="{37B309F6-C550-4BF0-A611-40BC75021EEE}"/>
              </a:ext>
            </a:extLst>
          </p:cNvPr>
          <p:cNvSpPr txBox="1"/>
          <p:nvPr/>
        </p:nvSpPr>
        <p:spPr>
          <a:xfrm>
            <a:off x="7228702" y="1143000"/>
            <a:ext cx="4917989" cy="3970318"/>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10(a) and 10(b): The throughput increases with more TP clients but reaches the maximum value at slightly less than 512 clients.</a:t>
            </a:r>
          </a:p>
          <a:p>
            <a:pPr marL="285750" indent="-285750">
              <a:buFont typeface="Wingdings" panose="05000000000000000000" pitchFamily="2" charset="2"/>
              <a:buChar char="Ø"/>
            </a:pPr>
            <a:r>
              <a:rPr lang="en-US" altLang="zh-CN" dirty="0"/>
              <a:t>more analytical processing clients degrade the TP throughput at most 10% compared to no AP clients.</a:t>
            </a:r>
          </a:p>
          <a:p>
            <a:pPr marL="285750" indent="-285750">
              <a:buFont typeface="Wingdings" panose="05000000000000000000" pitchFamily="2" charset="2"/>
              <a:buChar char="Ø"/>
            </a:pPr>
            <a:r>
              <a:rPr lang="en-US" altLang="zh-CN" dirty="0"/>
              <a:t>10(c) and 10(d):The AP throughput soon reaches the maximum under 16 AP clients, because AP queries are expensive and compete for resources.</a:t>
            </a:r>
          </a:p>
          <a:p>
            <a:pPr marL="285750" indent="-285750">
              <a:buFont typeface="Wingdings" panose="05000000000000000000" pitchFamily="2" charset="2"/>
              <a:buChar char="Ø"/>
            </a:pPr>
            <a:r>
              <a:rPr lang="en-US" altLang="zh-CN" dirty="0"/>
              <a:t>With the same number of AP clients, the throughput remains almost the same, with at most only a 5% drop. </a:t>
            </a:r>
            <a:endParaRPr lang="zh-CN" altLang="en-US" dirty="0"/>
          </a:p>
        </p:txBody>
      </p:sp>
    </p:spTree>
    <p:extLst>
      <p:ext uri="{BB962C8B-B14F-4D97-AF65-F5344CB8AC3E}">
        <p14:creationId xmlns:p14="http://schemas.microsoft.com/office/powerpoint/2010/main" val="16120738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Experiment</a:t>
            </a:r>
            <a:endParaRPr lang="zh-CN" altLang="en-US" sz="2400" b="1" dirty="0">
              <a:latin typeface="+mn-lt"/>
            </a:endParaRPr>
          </a:p>
        </p:txBody>
      </p:sp>
      <p:pic>
        <p:nvPicPr>
          <p:cNvPr id="3" name="图片 2">
            <a:extLst>
              <a:ext uri="{FF2B5EF4-FFF2-40B4-BE49-F238E27FC236}">
                <a16:creationId xmlns:a16="http://schemas.microsoft.com/office/drawing/2014/main" id="{23FBA27B-4AA6-4CEF-BFC4-45EE7426E011}"/>
              </a:ext>
            </a:extLst>
          </p:cNvPr>
          <p:cNvPicPr>
            <a:picLocks noChangeAspect="1"/>
          </p:cNvPicPr>
          <p:nvPr/>
        </p:nvPicPr>
        <p:blipFill>
          <a:blip r:embed="rId3"/>
          <a:stretch>
            <a:fillRect/>
          </a:stretch>
        </p:blipFill>
        <p:spPr>
          <a:xfrm>
            <a:off x="1161795" y="2330621"/>
            <a:ext cx="5204627" cy="2196758"/>
          </a:xfrm>
          <a:prstGeom prst="rect">
            <a:avLst/>
          </a:prstGeom>
        </p:spPr>
      </p:pic>
      <p:pic>
        <p:nvPicPr>
          <p:cNvPr id="6" name="图片 5">
            <a:extLst>
              <a:ext uri="{FF2B5EF4-FFF2-40B4-BE49-F238E27FC236}">
                <a16:creationId xmlns:a16="http://schemas.microsoft.com/office/drawing/2014/main" id="{FD47148D-4512-4015-BC63-550FC2972487}"/>
              </a:ext>
            </a:extLst>
          </p:cNvPr>
          <p:cNvPicPr>
            <a:picLocks noChangeAspect="1"/>
          </p:cNvPicPr>
          <p:nvPr/>
        </p:nvPicPr>
        <p:blipFill>
          <a:blip r:embed="rId4"/>
          <a:stretch>
            <a:fillRect/>
          </a:stretch>
        </p:blipFill>
        <p:spPr>
          <a:xfrm>
            <a:off x="7708682" y="1180068"/>
            <a:ext cx="3560773" cy="4646141"/>
          </a:xfrm>
          <a:prstGeom prst="rect">
            <a:avLst/>
          </a:prstGeom>
        </p:spPr>
      </p:pic>
    </p:spTree>
    <p:extLst>
      <p:ext uri="{BB962C8B-B14F-4D97-AF65-F5344CB8AC3E}">
        <p14:creationId xmlns:p14="http://schemas.microsoft.com/office/powerpoint/2010/main" val="28217961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Experiment</a:t>
            </a:r>
            <a:endParaRPr lang="zh-CN" altLang="en-US" sz="2400" b="1" dirty="0">
              <a:latin typeface="+mn-lt"/>
            </a:endParaRPr>
          </a:p>
        </p:txBody>
      </p:sp>
      <p:pic>
        <p:nvPicPr>
          <p:cNvPr id="3" name="图片 2">
            <a:extLst>
              <a:ext uri="{FF2B5EF4-FFF2-40B4-BE49-F238E27FC236}">
                <a16:creationId xmlns:a16="http://schemas.microsoft.com/office/drawing/2014/main" id="{EC4090A0-A65C-4F7A-B1FE-044B7643DC19}"/>
              </a:ext>
            </a:extLst>
          </p:cNvPr>
          <p:cNvPicPr>
            <a:picLocks noChangeAspect="1"/>
          </p:cNvPicPr>
          <p:nvPr/>
        </p:nvPicPr>
        <p:blipFill>
          <a:blip r:embed="rId3"/>
          <a:stretch>
            <a:fillRect/>
          </a:stretch>
        </p:blipFill>
        <p:spPr>
          <a:xfrm>
            <a:off x="405170" y="1847335"/>
            <a:ext cx="7082275" cy="3436986"/>
          </a:xfrm>
          <a:prstGeom prst="rect">
            <a:avLst/>
          </a:prstGeom>
        </p:spPr>
      </p:pic>
      <p:sp>
        <p:nvSpPr>
          <p:cNvPr id="2" name="文本框 1">
            <a:extLst>
              <a:ext uri="{FF2B5EF4-FFF2-40B4-BE49-F238E27FC236}">
                <a16:creationId xmlns:a16="http://schemas.microsoft.com/office/drawing/2014/main" id="{7FF1AF88-18CB-4A61-B226-18025A749122}"/>
              </a:ext>
            </a:extLst>
          </p:cNvPr>
          <p:cNvSpPr txBox="1"/>
          <p:nvPr/>
        </p:nvSpPr>
        <p:spPr>
          <a:xfrm>
            <a:off x="7685903" y="1661983"/>
            <a:ext cx="4188940" cy="2862322"/>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effectLst/>
                <a:latin typeface="Arial" panose="020B0604020202020204" pitchFamily="34" charset="0"/>
              </a:rPr>
              <a:t>as the number of AP clients increase, the transaction  throughput significantly slows, dropping by more than five times.</a:t>
            </a:r>
          </a:p>
          <a:p>
            <a:pPr marL="285750" indent="-285750">
              <a:buFont typeface="Wingdings" panose="05000000000000000000" pitchFamily="2" charset="2"/>
              <a:buChar char="Ø"/>
            </a:pPr>
            <a:r>
              <a:rPr lang="en-US" altLang="zh-CN" dirty="0"/>
              <a:t>The AP throughput also decreases with more TP clients, but such an effect is not as marked, because transaction queries do not require the massive resources of analytical queries.</a:t>
            </a:r>
            <a:endParaRPr lang="zh-CN" altLang="en-US" dirty="0"/>
          </a:p>
        </p:txBody>
      </p:sp>
    </p:spTree>
    <p:extLst>
      <p:ext uri="{BB962C8B-B14F-4D97-AF65-F5344CB8AC3E}">
        <p14:creationId xmlns:p14="http://schemas.microsoft.com/office/powerpoint/2010/main" val="8262988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299506"/>
            <a:ext cx="9601200" cy="684114"/>
          </a:xfrm>
        </p:spPr>
        <p:txBody>
          <a:bodyPr>
            <a:normAutofit/>
          </a:bodyPr>
          <a:lstStyle/>
          <a:p>
            <a:r>
              <a:rPr lang="en-US" altLang="zh-CN" sz="2400" b="1" dirty="0">
                <a:latin typeface="+mn-lt"/>
              </a:rPr>
              <a:t>Q &amp; A</a:t>
            </a:r>
            <a:endParaRPr lang="zh-CN" altLang="en-US" sz="2400" b="1" dirty="0">
              <a:latin typeface="+mn-lt"/>
            </a:endParaRPr>
          </a:p>
        </p:txBody>
      </p:sp>
      <p:sp>
        <p:nvSpPr>
          <p:cNvPr id="4" name="矩形 3"/>
          <p:cNvSpPr/>
          <p:nvPr/>
        </p:nvSpPr>
        <p:spPr>
          <a:xfrm>
            <a:off x="4543169" y="4008261"/>
            <a:ext cx="2719720" cy="646331"/>
          </a:xfrm>
          <a:prstGeom prst="rect">
            <a:avLst/>
          </a:prstGeom>
          <a:ln>
            <a:noFill/>
          </a:ln>
        </p:spPr>
        <p:txBody>
          <a:bodyPr wrap="none">
            <a:spAutoFit/>
          </a:bodyPr>
          <a:lstStyle/>
          <a:p>
            <a:pPr algn="ctr"/>
            <a:r>
              <a:rPr lang="en-US" altLang="zh-CN" sz="3600" b="1" spc="50" dirty="0">
                <a:ln w="9525" cmpd="sng">
                  <a:noFill/>
                  <a:prstDash val="solid"/>
                </a:ln>
                <a:solidFill>
                  <a:srgbClr val="9C0C15"/>
                </a:solidFill>
                <a:effectLst/>
              </a:rPr>
              <a:t>Thank You!</a:t>
            </a:r>
            <a:endParaRPr lang="zh-CN" altLang="en-US" sz="3600" b="1" spc="50" dirty="0">
              <a:ln w="9525" cmpd="sng">
                <a:noFill/>
                <a:prstDash val="solid"/>
              </a:ln>
              <a:solidFill>
                <a:srgbClr val="9C0C15"/>
              </a:solidFill>
              <a:effectLst/>
            </a:endParaRPr>
          </a:p>
        </p:txBody>
      </p:sp>
      <p:pic>
        <p:nvPicPr>
          <p:cNvPr id="5" name="图片 4"/>
          <p:cNvPicPr>
            <a:picLocks noChangeAspect="1"/>
          </p:cNvPicPr>
          <p:nvPr/>
        </p:nvPicPr>
        <p:blipFill>
          <a:blip r:embed="rId2"/>
          <a:stretch>
            <a:fillRect/>
          </a:stretch>
        </p:blipFill>
        <p:spPr>
          <a:xfrm>
            <a:off x="4385104" y="2632480"/>
            <a:ext cx="2981960" cy="1103630"/>
          </a:xfrm>
          <a:prstGeom prst="rect">
            <a:avLst/>
          </a:prstGeom>
        </p:spPr>
      </p:pic>
    </p:spTree>
    <p:extLst>
      <p:ext uri="{BB962C8B-B14F-4D97-AF65-F5344CB8AC3E}">
        <p14:creationId xmlns:p14="http://schemas.microsoft.com/office/powerpoint/2010/main" val="3045146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Contribution</a:t>
            </a:r>
            <a:endParaRPr lang="zh-CN" altLang="en-US" sz="2400" b="1" dirty="0">
              <a:latin typeface="+mn-lt"/>
            </a:endParaRPr>
          </a:p>
        </p:txBody>
      </p:sp>
      <p:sp>
        <p:nvSpPr>
          <p:cNvPr id="5" name="内容占位符 4">
            <a:extLst>
              <a:ext uri="{FF2B5EF4-FFF2-40B4-BE49-F238E27FC236}">
                <a16:creationId xmlns:a16="http://schemas.microsoft.com/office/drawing/2014/main" id="{BA3DB4DC-D0F5-41D6-8085-A98D9D759C84}"/>
              </a:ext>
            </a:extLst>
          </p:cNvPr>
          <p:cNvSpPr>
            <a:spLocks noGrp="1"/>
          </p:cNvSpPr>
          <p:nvPr>
            <p:ph idx="1"/>
          </p:nvPr>
        </p:nvSpPr>
        <p:spPr>
          <a:xfrm>
            <a:off x="682418" y="1222663"/>
            <a:ext cx="11081213" cy="4832148"/>
          </a:xfrm>
        </p:spPr>
        <p:txBody>
          <a:bodyPr/>
          <a:lstStyle/>
          <a:p>
            <a:pPr algn="just"/>
            <a:r>
              <a:rPr lang="en-US" altLang="zh-CN" dirty="0">
                <a:solidFill>
                  <a:schemeClr val="tx1"/>
                </a:solidFill>
              </a:rPr>
              <a:t>We propose building an HTAP system based on consensus algorithms and have implemented a Raft-based HTAP </a:t>
            </a:r>
            <a:r>
              <a:rPr lang="en-US" altLang="zh-CN" dirty="0" err="1">
                <a:solidFill>
                  <a:schemeClr val="tx1"/>
                </a:solidFill>
              </a:rPr>
              <a:t>database,TiDB</a:t>
            </a:r>
            <a:r>
              <a:rPr lang="en-US" altLang="zh-CN" dirty="0">
                <a:solidFill>
                  <a:schemeClr val="tx1"/>
                </a:solidFill>
              </a:rPr>
              <a:t>. It is an open-source project  that provides high availability, consistency, scalability, data freshness, and isolation for HTAP workloads.</a:t>
            </a:r>
          </a:p>
          <a:p>
            <a:pPr algn="just"/>
            <a:r>
              <a:rPr lang="en-US" altLang="zh-CN" dirty="0">
                <a:solidFill>
                  <a:schemeClr val="tx1"/>
                </a:solidFill>
              </a:rPr>
              <a:t>We introduce the learner role to the Raft algorithm to generate </a:t>
            </a:r>
            <a:r>
              <a:rPr lang="en-US" altLang="zh-CN" dirty="0" err="1">
                <a:solidFill>
                  <a:schemeClr val="tx1"/>
                </a:solidFill>
              </a:rPr>
              <a:t>acolumnar</a:t>
            </a:r>
            <a:r>
              <a:rPr lang="en-US" altLang="zh-CN" dirty="0">
                <a:solidFill>
                  <a:schemeClr val="tx1"/>
                </a:solidFill>
              </a:rPr>
              <a:t> store for </a:t>
            </a:r>
            <a:r>
              <a:rPr lang="en-US" altLang="zh-CN" dirty="0" err="1">
                <a:solidFill>
                  <a:schemeClr val="tx1"/>
                </a:solidFill>
              </a:rPr>
              <a:t>realtime</a:t>
            </a:r>
            <a:r>
              <a:rPr lang="en-US" altLang="zh-CN" dirty="0">
                <a:solidFill>
                  <a:schemeClr val="tx1"/>
                </a:solidFill>
              </a:rPr>
              <a:t> OLAP queries.</a:t>
            </a:r>
          </a:p>
          <a:p>
            <a:pPr algn="just"/>
            <a:r>
              <a:rPr lang="en-US" altLang="zh-CN" dirty="0">
                <a:solidFill>
                  <a:schemeClr val="tx1"/>
                </a:solidFill>
              </a:rPr>
              <a:t>We implement a multi-Raft storage system and optimize its reads and writes so that the system offers high performance when scaling to more nodes.</a:t>
            </a:r>
          </a:p>
          <a:p>
            <a:pPr algn="just"/>
            <a:r>
              <a:rPr lang="en-US" altLang="zh-CN" dirty="0">
                <a:solidFill>
                  <a:schemeClr val="tx1"/>
                </a:solidFill>
              </a:rPr>
              <a:t>We tailor an SQL engine for large-scale HTAP queries. The engine can optimally choose to use a row-based store and a columnar store.</a:t>
            </a:r>
          </a:p>
          <a:p>
            <a:pPr algn="just"/>
            <a:r>
              <a:rPr lang="en-US" altLang="zh-CN" dirty="0">
                <a:solidFill>
                  <a:schemeClr val="tx1"/>
                </a:solidFill>
              </a:rPr>
              <a:t>We conduct comprehensive experiments to evaluate </a:t>
            </a:r>
            <a:r>
              <a:rPr lang="en-US" altLang="zh-CN" dirty="0" err="1">
                <a:solidFill>
                  <a:schemeClr val="tx1"/>
                </a:solidFill>
              </a:rPr>
              <a:t>TiDB’s</a:t>
            </a:r>
            <a:r>
              <a:rPr lang="en-US" altLang="zh-CN" dirty="0">
                <a:solidFill>
                  <a:schemeClr val="tx1"/>
                </a:solidFill>
              </a:rPr>
              <a:t> performance about OLTP , OLAP , and HTAP using CH-</a:t>
            </a:r>
            <a:r>
              <a:rPr lang="en-US" altLang="zh-CN" dirty="0" err="1">
                <a:solidFill>
                  <a:schemeClr val="tx1"/>
                </a:solidFill>
              </a:rPr>
              <a:t>benCHmark,an</a:t>
            </a:r>
            <a:r>
              <a:rPr lang="en-US" altLang="zh-CN" dirty="0">
                <a:solidFill>
                  <a:schemeClr val="tx1"/>
                </a:solidFill>
              </a:rPr>
              <a:t> HTAP benchmark.</a:t>
            </a:r>
          </a:p>
        </p:txBody>
      </p:sp>
    </p:spTree>
    <p:extLst>
      <p:ext uri="{BB962C8B-B14F-4D97-AF65-F5344CB8AC3E}">
        <p14:creationId xmlns:p14="http://schemas.microsoft.com/office/powerpoint/2010/main" val="274758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ARCHITECTURE</a:t>
            </a:r>
            <a:endParaRPr lang="zh-CN" altLang="en-US" sz="2400" b="1" dirty="0">
              <a:latin typeface="+mn-lt"/>
            </a:endParaRPr>
          </a:p>
        </p:txBody>
      </p:sp>
      <p:pic>
        <p:nvPicPr>
          <p:cNvPr id="7" name="图片 6">
            <a:extLst>
              <a:ext uri="{FF2B5EF4-FFF2-40B4-BE49-F238E27FC236}">
                <a16:creationId xmlns:a16="http://schemas.microsoft.com/office/drawing/2014/main" id="{793F32A6-F9F8-4E78-A434-200CE6F92D38}"/>
              </a:ext>
            </a:extLst>
          </p:cNvPr>
          <p:cNvPicPr>
            <a:picLocks noChangeAspect="1"/>
          </p:cNvPicPr>
          <p:nvPr/>
        </p:nvPicPr>
        <p:blipFill>
          <a:blip r:embed="rId3"/>
          <a:stretch>
            <a:fillRect/>
          </a:stretch>
        </p:blipFill>
        <p:spPr>
          <a:xfrm>
            <a:off x="205945" y="1781354"/>
            <a:ext cx="5358966" cy="2615003"/>
          </a:xfrm>
          <a:prstGeom prst="rect">
            <a:avLst/>
          </a:prstGeom>
        </p:spPr>
      </p:pic>
      <p:sp>
        <p:nvSpPr>
          <p:cNvPr id="8" name="文本框 7">
            <a:extLst>
              <a:ext uri="{FF2B5EF4-FFF2-40B4-BE49-F238E27FC236}">
                <a16:creationId xmlns:a16="http://schemas.microsoft.com/office/drawing/2014/main" id="{86120222-6F3C-49E0-B769-AE310CBBC205}"/>
              </a:ext>
            </a:extLst>
          </p:cNvPr>
          <p:cNvSpPr txBox="1"/>
          <p:nvPr/>
        </p:nvSpPr>
        <p:spPr>
          <a:xfrm>
            <a:off x="6096000" y="1334530"/>
            <a:ext cx="5785022" cy="4247317"/>
          </a:xfrm>
          <a:prstGeom prst="rect">
            <a:avLst/>
          </a:prstGeom>
          <a:noFill/>
        </p:spPr>
        <p:txBody>
          <a:bodyPr wrap="square" rtlCol="0">
            <a:spAutoFit/>
          </a:bodyPr>
          <a:lstStyle/>
          <a:p>
            <a:pPr algn="just"/>
            <a:r>
              <a:rPr lang="en-US" altLang="zh-CN" dirty="0"/>
              <a:t>distributed storage layer:</a:t>
            </a:r>
          </a:p>
          <a:p>
            <a:pPr marL="285750" indent="-285750" algn="just">
              <a:buFont typeface="Wingdings" panose="05000000000000000000" pitchFamily="2" charset="2"/>
              <a:buChar char="Ø"/>
            </a:pPr>
            <a:r>
              <a:rPr lang="en-US" altLang="zh-CN" dirty="0" err="1"/>
              <a:t>Tikv</a:t>
            </a:r>
            <a:endParaRPr lang="en-US" altLang="zh-CN" dirty="0"/>
          </a:p>
          <a:p>
            <a:pPr marL="1004400" indent="-285750" algn="just">
              <a:buFont typeface="Arial" panose="020B0604020202020204" pitchFamily="34" charset="0"/>
              <a:buChar char="•"/>
            </a:pPr>
            <a:r>
              <a:rPr lang="en-US" altLang="zh-CN" dirty="0"/>
              <a:t>the data stored in </a:t>
            </a:r>
            <a:r>
              <a:rPr lang="en-US" altLang="zh-CN" dirty="0" err="1"/>
              <a:t>TiKV</a:t>
            </a:r>
            <a:r>
              <a:rPr lang="en-US" altLang="zh-CN" dirty="0"/>
              <a:t> is an ordered key-value map. </a:t>
            </a:r>
          </a:p>
          <a:p>
            <a:pPr marL="718650" algn="just"/>
            <a:r>
              <a:rPr lang="en-US" altLang="zh-CN" dirty="0"/>
              <a:t>Key:{table{</a:t>
            </a:r>
            <a:r>
              <a:rPr lang="en-US" altLang="zh-CN" dirty="0" err="1"/>
              <a:t>tableID</a:t>
            </a:r>
            <a:r>
              <a:rPr lang="en-US" altLang="zh-CN" dirty="0"/>
              <a:t>} record{</a:t>
            </a:r>
            <a:r>
              <a:rPr lang="en-US" altLang="zh-CN" dirty="0" err="1"/>
              <a:t>rowID</a:t>
            </a:r>
            <a:r>
              <a:rPr lang="en-US" altLang="zh-CN" dirty="0"/>
              <a:t>}}</a:t>
            </a:r>
          </a:p>
          <a:p>
            <a:pPr marL="718650" algn="just"/>
            <a:r>
              <a:rPr lang="en-US" altLang="zh-CN" dirty="0"/>
              <a:t>Value: {col0, col1, col2, col3}</a:t>
            </a:r>
          </a:p>
          <a:p>
            <a:pPr marL="285750" indent="-285750" algn="just">
              <a:buFont typeface="Wingdings" panose="05000000000000000000" pitchFamily="2" charset="2"/>
              <a:buChar char="Ø"/>
            </a:pPr>
            <a:r>
              <a:rPr lang="en-US" altLang="zh-CN" dirty="0" err="1"/>
              <a:t>TiFlash</a:t>
            </a:r>
            <a:endParaRPr lang="en-US" altLang="zh-CN" dirty="0"/>
          </a:p>
          <a:p>
            <a:pPr marL="285750" indent="-285750" algn="just">
              <a:buFont typeface="Wingdings" panose="05000000000000000000" pitchFamily="2" charset="2"/>
              <a:buChar char="Ø"/>
            </a:pPr>
            <a:endParaRPr lang="en-US" altLang="zh-CN" dirty="0"/>
          </a:p>
          <a:p>
            <a:pPr marL="285750" indent="-285750" algn="just">
              <a:buFont typeface="Wingdings" panose="05000000000000000000" pitchFamily="2" charset="2"/>
              <a:buChar char="Ø"/>
            </a:pPr>
            <a:r>
              <a:rPr lang="en-US" altLang="zh-CN" dirty="0"/>
              <a:t>Region: split the large key-value map into many contiguous ranges, each of which is called a Region. </a:t>
            </a:r>
          </a:p>
          <a:p>
            <a:pPr marL="285750" indent="-285750" algn="just">
              <a:buFont typeface="Wingdings" panose="05000000000000000000" pitchFamily="2" charset="2"/>
              <a:buChar char="Ø"/>
            </a:pPr>
            <a:endParaRPr lang="en-US" altLang="zh-CN" dirty="0"/>
          </a:p>
          <a:p>
            <a:pPr marL="285750" indent="-285750" algn="just">
              <a:buFont typeface="Wingdings" panose="05000000000000000000" pitchFamily="2" charset="2"/>
              <a:buChar char="Ø"/>
            </a:pPr>
            <a:r>
              <a:rPr lang="en-US" altLang="zh-CN" dirty="0"/>
              <a:t>Isolation: </a:t>
            </a:r>
            <a:r>
              <a:rPr lang="en-US" altLang="zh-CN" dirty="0" err="1"/>
              <a:t>TiKV</a:t>
            </a:r>
            <a:r>
              <a:rPr lang="en-US" altLang="zh-CN" dirty="0"/>
              <a:t> and </a:t>
            </a:r>
            <a:r>
              <a:rPr lang="en-US" altLang="zh-CN" dirty="0" err="1"/>
              <a:t>TiFlash</a:t>
            </a:r>
            <a:r>
              <a:rPr lang="en-US" altLang="zh-CN" dirty="0"/>
              <a:t> can be deployed in separate physical resources and thus offer isolation when processing transactional and analytical queries.</a:t>
            </a:r>
            <a:endParaRPr lang="zh-CN" altLang="en-US" dirty="0"/>
          </a:p>
        </p:txBody>
      </p:sp>
    </p:spTree>
    <p:extLst>
      <p:ext uri="{BB962C8B-B14F-4D97-AF65-F5344CB8AC3E}">
        <p14:creationId xmlns:p14="http://schemas.microsoft.com/office/powerpoint/2010/main" val="1763753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ARCHITECTURE</a:t>
            </a:r>
            <a:endParaRPr lang="zh-CN" altLang="en-US" sz="2400" b="1" dirty="0">
              <a:latin typeface="+mn-lt"/>
            </a:endParaRPr>
          </a:p>
        </p:txBody>
      </p:sp>
      <p:pic>
        <p:nvPicPr>
          <p:cNvPr id="7" name="图片 6">
            <a:extLst>
              <a:ext uri="{FF2B5EF4-FFF2-40B4-BE49-F238E27FC236}">
                <a16:creationId xmlns:a16="http://schemas.microsoft.com/office/drawing/2014/main" id="{793F32A6-F9F8-4E78-A434-200CE6F92D38}"/>
              </a:ext>
            </a:extLst>
          </p:cNvPr>
          <p:cNvPicPr>
            <a:picLocks noChangeAspect="1"/>
          </p:cNvPicPr>
          <p:nvPr/>
        </p:nvPicPr>
        <p:blipFill>
          <a:blip r:embed="rId3"/>
          <a:stretch>
            <a:fillRect/>
          </a:stretch>
        </p:blipFill>
        <p:spPr>
          <a:xfrm>
            <a:off x="205945" y="1781354"/>
            <a:ext cx="5358966" cy="2615003"/>
          </a:xfrm>
          <a:prstGeom prst="rect">
            <a:avLst/>
          </a:prstGeom>
        </p:spPr>
      </p:pic>
      <p:sp>
        <p:nvSpPr>
          <p:cNvPr id="8" name="文本框 7">
            <a:extLst>
              <a:ext uri="{FF2B5EF4-FFF2-40B4-BE49-F238E27FC236}">
                <a16:creationId xmlns:a16="http://schemas.microsoft.com/office/drawing/2014/main" id="{86120222-6F3C-49E0-B769-AE310CBBC205}"/>
              </a:ext>
            </a:extLst>
          </p:cNvPr>
          <p:cNvSpPr txBox="1"/>
          <p:nvPr/>
        </p:nvSpPr>
        <p:spPr>
          <a:xfrm>
            <a:off x="6096000" y="1334530"/>
            <a:ext cx="5785022" cy="2308324"/>
          </a:xfrm>
          <a:prstGeom prst="rect">
            <a:avLst/>
          </a:prstGeom>
          <a:noFill/>
        </p:spPr>
        <p:txBody>
          <a:bodyPr wrap="square" rtlCol="0">
            <a:spAutoFit/>
          </a:bodyPr>
          <a:lstStyle/>
          <a:p>
            <a:pPr algn="just"/>
            <a:r>
              <a:rPr lang="en-US" altLang="zh-CN" dirty="0"/>
              <a:t>PD:</a:t>
            </a:r>
          </a:p>
          <a:p>
            <a:pPr marL="285750" indent="-285750" algn="just">
              <a:buFont typeface="Wingdings" panose="05000000000000000000" pitchFamily="2" charset="2"/>
              <a:buChar char="Ø"/>
            </a:pPr>
            <a:r>
              <a:rPr lang="en-US" altLang="zh-CN" dirty="0"/>
              <a:t>manage Regions:</a:t>
            </a:r>
          </a:p>
          <a:p>
            <a:pPr marL="1004400" indent="-285750" algn="just">
              <a:buFont typeface="Arial" panose="020B0604020202020204" pitchFamily="34" charset="0"/>
              <a:buChar char="•"/>
            </a:pPr>
            <a:r>
              <a:rPr lang="en-US" altLang="zh-CN" dirty="0"/>
              <a:t>supply each key’s Region and physical location</a:t>
            </a:r>
          </a:p>
          <a:p>
            <a:pPr marL="1004400" indent="-285750" algn="just">
              <a:buFont typeface="Arial" panose="020B0604020202020204" pitchFamily="34" charset="0"/>
              <a:buChar char="•"/>
            </a:pPr>
            <a:r>
              <a:rPr lang="en-US" altLang="zh-CN" dirty="0"/>
              <a:t>automatically moving Regions to balance workloads.</a:t>
            </a:r>
          </a:p>
          <a:p>
            <a:pPr marL="285750" indent="-285750" algn="just">
              <a:buFont typeface="Wingdings" panose="05000000000000000000" pitchFamily="2" charset="2"/>
              <a:buChar char="Ø"/>
            </a:pPr>
            <a:r>
              <a:rPr lang="en-US" altLang="zh-CN" dirty="0"/>
              <a:t>Assign timestamp: providing strictly increasing and globally unique timestamps. (transaction IDs)</a:t>
            </a:r>
            <a:endParaRPr lang="zh-CN" altLang="en-US" dirty="0"/>
          </a:p>
        </p:txBody>
      </p:sp>
    </p:spTree>
    <p:extLst>
      <p:ext uri="{BB962C8B-B14F-4D97-AF65-F5344CB8AC3E}">
        <p14:creationId xmlns:p14="http://schemas.microsoft.com/office/powerpoint/2010/main" val="109762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ARCHITECTURE</a:t>
            </a:r>
            <a:endParaRPr lang="zh-CN" altLang="en-US" sz="2400" b="1" dirty="0">
              <a:latin typeface="+mn-lt"/>
            </a:endParaRPr>
          </a:p>
        </p:txBody>
      </p:sp>
      <p:pic>
        <p:nvPicPr>
          <p:cNvPr id="7" name="图片 6">
            <a:extLst>
              <a:ext uri="{FF2B5EF4-FFF2-40B4-BE49-F238E27FC236}">
                <a16:creationId xmlns:a16="http://schemas.microsoft.com/office/drawing/2014/main" id="{793F32A6-F9F8-4E78-A434-200CE6F92D38}"/>
              </a:ext>
            </a:extLst>
          </p:cNvPr>
          <p:cNvPicPr>
            <a:picLocks noChangeAspect="1"/>
          </p:cNvPicPr>
          <p:nvPr/>
        </p:nvPicPr>
        <p:blipFill>
          <a:blip r:embed="rId3"/>
          <a:stretch>
            <a:fillRect/>
          </a:stretch>
        </p:blipFill>
        <p:spPr>
          <a:xfrm>
            <a:off x="205945" y="1781354"/>
            <a:ext cx="5358966" cy="2615003"/>
          </a:xfrm>
          <a:prstGeom prst="rect">
            <a:avLst/>
          </a:prstGeom>
        </p:spPr>
      </p:pic>
      <p:sp>
        <p:nvSpPr>
          <p:cNvPr id="8" name="文本框 7">
            <a:extLst>
              <a:ext uri="{FF2B5EF4-FFF2-40B4-BE49-F238E27FC236}">
                <a16:creationId xmlns:a16="http://schemas.microsoft.com/office/drawing/2014/main" id="{86120222-6F3C-49E0-B769-AE310CBBC205}"/>
              </a:ext>
            </a:extLst>
          </p:cNvPr>
          <p:cNvSpPr txBox="1"/>
          <p:nvPr/>
        </p:nvSpPr>
        <p:spPr>
          <a:xfrm>
            <a:off x="6096000" y="1334530"/>
            <a:ext cx="5785022" cy="923330"/>
          </a:xfrm>
          <a:prstGeom prst="rect">
            <a:avLst/>
          </a:prstGeom>
          <a:noFill/>
        </p:spPr>
        <p:txBody>
          <a:bodyPr wrap="square" rtlCol="0">
            <a:spAutoFit/>
          </a:bodyPr>
          <a:lstStyle/>
          <a:p>
            <a:pPr algn="just"/>
            <a:r>
              <a:rPr lang="en-US" altLang="zh-CN" dirty="0"/>
              <a:t>computation engine layer:</a:t>
            </a:r>
          </a:p>
          <a:p>
            <a:pPr marL="1004400" indent="-285750" algn="just">
              <a:buFont typeface="Wingdings" panose="05000000000000000000" pitchFamily="2" charset="2"/>
              <a:buChar char="Ø"/>
            </a:pPr>
            <a:r>
              <a:rPr lang="en-US" altLang="zh-CN" dirty="0"/>
              <a:t>cost-based query optimizer</a:t>
            </a:r>
          </a:p>
          <a:p>
            <a:pPr marL="1004400" indent="-285750" algn="just">
              <a:buFont typeface="Wingdings" panose="05000000000000000000" pitchFamily="2" charset="2"/>
              <a:buChar char="Ø"/>
            </a:pPr>
            <a:r>
              <a:rPr lang="en-US" altLang="zh-CN" dirty="0"/>
              <a:t>distributed query executor</a:t>
            </a:r>
            <a:endParaRPr lang="zh-CN" altLang="en-US" dirty="0"/>
          </a:p>
        </p:txBody>
      </p:sp>
    </p:spTree>
    <p:extLst>
      <p:ext uri="{BB962C8B-B14F-4D97-AF65-F5344CB8AC3E}">
        <p14:creationId xmlns:p14="http://schemas.microsoft.com/office/powerpoint/2010/main" val="3894603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Challenge</a:t>
            </a:r>
            <a:endParaRPr lang="zh-CN" altLang="en-US" sz="2400" b="1" dirty="0">
              <a:latin typeface="+mn-lt"/>
            </a:endParaRPr>
          </a:p>
        </p:txBody>
      </p:sp>
      <p:sp>
        <p:nvSpPr>
          <p:cNvPr id="5" name="内容占位符 4">
            <a:extLst>
              <a:ext uri="{FF2B5EF4-FFF2-40B4-BE49-F238E27FC236}">
                <a16:creationId xmlns:a16="http://schemas.microsoft.com/office/drawing/2014/main" id="{BA3DB4DC-D0F5-41D6-8085-A98D9D759C84}"/>
              </a:ext>
            </a:extLst>
          </p:cNvPr>
          <p:cNvSpPr>
            <a:spLocks noGrp="1"/>
          </p:cNvSpPr>
          <p:nvPr>
            <p:ph idx="1"/>
          </p:nvPr>
        </p:nvSpPr>
        <p:spPr>
          <a:xfrm>
            <a:off x="682418" y="1222663"/>
            <a:ext cx="11081213" cy="4832148"/>
          </a:xfrm>
        </p:spPr>
        <p:txBody>
          <a:bodyPr/>
          <a:lstStyle/>
          <a:p>
            <a:pPr algn="just"/>
            <a:r>
              <a:rPr lang="en-US" altLang="zh-CN" dirty="0">
                <a:solidFill>
                  <a:schemeClr val="tx1"/>
                </a:solidFill>
              </a:rPr>
              <a:t>How to build a scalable Raft storage system to support highly concurrent read/write?</a:t>
            </a:r>
          </a:p>
          <a:p>
            <a:pPr marL="972000" algn="just">
              <a:buFont typeface="Wingdings" panose="05000000000000000000" pitchFamily="2" charset="2"/>
              <a:buChar char="l"/>
            </a:pPr>
            <a:r>
              <a:rPr lang="en-US" altLang="zh-CN" dirty="0">
                <a:solidFill>
                  <a:schemeClr val="tx1"/>
                </a:solidFill>
              </a:rPr>
              <a:t>If the amount of data exceeds the available space on each node managed by the Raft algorithm, we need a partition strategy to distribute data on servers.</a:t>
            </a:r>
          </a:p>
          <a:p>
            <a:pPr marL="972000" algn="just">
              <a:buFont typeface="Wingdings" panose="05000000000000000000" pitchFamily="2" charset="2"/>
              <a:buChar char="l"/>
            </a:pPr>
            <a:r>
              <a:rPr lang="en-US" altLang="zh-CN" dirty="0">
                <a:solidFill>
                  <a:schemeClr val="tx1"/>
                </a:solidFill>
              </a:rPr>
              <a:t>In the basic Raft process, requests are processed sequentially, this process involves network and disk operations, this overhead makes the leader become a bottleneck to processing requests, especially on large datasets.</a:t>
            </a:r>
          </a:p>
          <a:p>
            <a:pPr algn="just"/>
            <a:r>
              <a:rPr lang="en-US" altLang="zh-CN" dirty="0">
                <a:solidFill>
                  <a:schemeClr val="tx1"/>
                </a:solidFill>
              </a:rPr>
              <a:t> How to synchronize logs into learners with low latency to keep data fresh? Transforming log data into column format may encounter errors due to mismatched schemas. This may delay log synchronization. </a:t>
            </a:r>
          </a:p>
          <a:p>
            <a:pPr algn="just"/>
            <a:r>
              <a:rPr lang="en-US" altLang="zh-CN" dirty="0">
                <a:solidFill>
                  <a:schemeClr val="tx1"/>
                </a:solidFill>
              </a:rPr>
              <a:t>How to efficiently process both transactional and analytical queries with guaranteed performance? To reduce execution overhead, they also need to choose optimal plans on both a row-format store and a column-format store.</a:t>
            </a:r>
          </a:p>
        </p:txBody>
      </p:sp>
    </p:spTree>
    <p:extLst>
      <p:ext uri="{BB962C8B-B14F-4D97-AF65-F5344CB8AC3E}">
        <p14:creationId xmlns:p14="http://schemas.microsoft.com/office/powerpoint/2010/main" val="3426021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A074A3C-F5F7-4287-97E7-A8F1163D79E3}"/>
              </a:ext>
            </a:extLst>
          </p:cNvPr>
          <p:cNvSpPr>
            <a:spLocks noGrp="1"/>
          </p:cNvSpPr>
          <p:nvPr>
            <p:ph type="title"/>
          </p:nvPr>
        </p:nvSpPr>
        <p:spPr>
          <a:xfrm>
            <a:off x="0" y="360933"/>
            <a:ext cx="9601200" cy="684114"/>
          </a:xfrm>
        </p:spPr>
        <p:txBody>
          <a:bodyPr>
            <a:normAutofit/>
          </a:bodyPr>
          <a:lstStyle/>
          <a:p>
            <a:r>
              <a:rPr lang="en-US" altLang="zh-CN" sz="2400" b="1" dirty="0">
                <a:latin typeface="+mn-lt"/>
              </a:rPr>
              <a:t>Multi Raft</a:t>
            </a:r>
            <a:endParaRPr lang="zh-CN" altLang="en-US" sz="2400" b="1" dirty="0">
              <a:latin typeface="+mn-lt"/>
            </a:endParaRPr>
          </a:p>
        </p:txBody>
      </p:sp>
      <p:pic>
        <p:nvPicPr>
          <p:cNvPr id="3" name="图片 2">
            <a:extLst>
              <a:ext uri="{FF2B5EF4-FFF2-40B4-BE49-F238E27FC236}">
                <a16:creationId xmlns:a16="http://schemas.microsoft.com/office/drawing/2014/main" id="{076C7E0E-0E11-4C94-96BD-96738425F0A0}"/>
              </a:ext>
            </a:extLst>
          </p:cNvPr>
          <p:cNvPicPr>
            <a:picLocks noChangeAspect="1"/>
          </p:cNvPicPr>
          <p:nvPr/>
        </p:nvPicPr>
        <p:blipFill>
          <a:blip r:embed="rId3"/>
          <a:stretch>
            <a:fillRect/>
          </a:stretch>
        </p:blipFill>
        <p:spPr>
          <a:xfrm>
            <a:off x="564530" y="3868566"/>
            <a:ext cx="4892803" cy="2367092"/>
          </a:xfrm>
          <a:prstGeom prst="rect">
            <a:avLst/>
          </a:prstGeom>
        </p:spPr>
      </p:pic>
      <p:sp>
        <p:nvSpPr>
          <p:cNvPr id="5" name="文本框 4">
            <a:extLst>
              <a:ext uri="{FF2B5EF4-FFF2-40B4-BE49-F238E27FC236}">
                <a16:creationId xmlns:a16="http://schemas.microsoft.com/office/drawing/2014/main" id="{4359EB96-0A6F-44B9-ACE1-12CFEB2DD360}"/>
              </a:ext>
            </a:extLst>
          </p:cNvPr>
          <p:cNvSpPr txBox="1"/>
          <p:nvPr/>
        </p:nvSpPr>
        <p:spPr>
          <a:xfrm>
            <a:off x="111211" y="1093573"/>
            <a:ext cx="11751275" cy="2308324"/>
          </a:xfrm>
          <a:prstGeom prst="rect">
            <a:avLst/>
          </a:prstGeom>
          <a:noFill/>
        </p:spPr>
        <p:txBody>
          <a:bodyPr wrap="square" rtlCol="0">
            <a:spAutoFit/>
          </a:bodyPr>
          <a:lstStyle/>
          <a:p>
            <a:pPr marL="285750" indent="-285750" algn="just">
              <a:buFont typeface="Wingdings" panose="05000000000000000000" pitchFamily="2" charset="2"/>
              <a:buChar char="Ø"/>
            </a:pPr>
            <a:r>
              <a:rPr lang="en-US" altLang="zh-CN" dirty="0"/>
              <a:t>Region: split the large key-value map into many contiguous ranges, each of which is called a Region. Raft leader handles read/write requests for the corresponding Region.</a:t>
            </a:r>
          </a:p>
          <a:p>
            <a:pPr marL="285750" indent="-285750" algn="just">
              <a:buFont typeface="Wingdings" panose="05000000000000000000" pitchFamily="2" charset="2"/>
              <a:buChar char="Ø"/>
            </a:pPr>
            <a:endParaRPr lang="en-US" altLang="zh-CN" dirty="0"/>
          </a:p>
          <a:p>
            <a:pPr marL="285750" indent="-285750" algn="just">
              <a:buFont typeface="Wingdings" panose="05000000000000000000" pitchFamily="2" charset="2"/>
              <a:buChar char="Ø"/>
            </a:pPr>
            <a:r>
              <a:rPr lang="en-US" altLang="zh-CN" dirty="0"/>
              <a:t>TIDB introduced a learner role to the Raft consensus algorithm. A learner does not participate in leader elections, nor is it part of a quorum for log replication. Log replication from the leader to a learner is asynchronous; the leader does not need to wait for success before responding to the client. </a:t>
            </a:r>
          </a:p>
          <a:p>
            <a:pPr algn="just"/>
            <a:endParaRPr lang="en-US" altLang="zh-CN" dirty="0"/>
          </a:p>
          <a:p>
            <a:pPr marL="285750" indent="-285750" algn="just">
              <a:buFont typeface="Wingdings" panose="05000000000000000000" pitchFamily="2" charset="2"/>
              <a:buChar char="Ø"/>
            </a:pPr>
            <a:r>
              <a:rPr lang="en-US" altLang="zh-CN" dirty="0"/>
              <a:t>Multiple Regions can be merged into one partition when data is replicated to </a:t>
            </a:r>
            <a:r>
              <a:rPr lang="en-US" altLang="zh-CN" dirty="0" err="1"/>
              <a:t>TiFlash</a:t>
            </a:r>
            <a:r>
              <a:rPr lang="en-US" altLang="zh-CN" dirty="0"/>
              <a:t> to facilitate table scan.</a:t>
            </a:r>
            <a:endParaRPr lang="zh-CN" altLang="en-US" dirty="0"/>
          </a:p>
        </p:txBody>
      </p:sp>
      <p:pic>
        <p:nvPicPr>
          <p:cNvPr id="9" name="图片 8">
            <a:extLst>
              <a:ext uri="{FF2B5EF4-FFF2-40B4-BE49-F238E27FC236}">
                <a16:creationId xmlns:a16="http://schemas.microsoft.com/office/drawing/2014/main" id="{4889AAB4-1A56-4447-982D-EAB171E179D1}"/>
              </a:ext>
            </a:extLst>
          </p:cNvPr>
          <p:cNvPicPr>
            <a:picLocks noChangeAspect="1"/>
          </p:cNvPicPr>
          <p:nvPr/>
        </p:nvPicPr>
        <p:blipFill>
          <a:blip r:embed="rId4"/>
          <a:stretch>
            <a:fillRect/>
          </a:stretch>
        </p:blipFill>
        <p:spPr>
          <a:xfrm>
            <a:off x="6096000" y="4050369"/>
            <a:ext cx="4343435" cy="1909433"/>
          </a:xfrm>
          <a:prstGeom prst="rect">
            <a:avLst/>
          </a:prstGeom>
        </p:spPr>
      </p:pic>
    </p:spTree>
    <p:extLst>
      <p:ext uri="{BB962C8B-B14F-4D97-AF65-F5344CB8AC3E}">
        <p14:creationId xmlns:p14="http://schemas.microsoft.com/office/powerpoint/2010/main" val="169437722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9830</TotalTime>
  <Words>3210</Words>
  <Application>Microsoft Office PowerPoint</Application>
  <PresentationFormat>宽屏</PresentationFormat>
  <Paragraphs>235</Paragraphs>
  <Slides>34</Slides>
  <Notes>32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34</vt:i4>
      </vt:variant>
    </vt:vector>
  </HeadingPairs>
  <TitlesOfParts>
    <vt:vector size="40" baseType="lpstr">
      <vt:lpstr>等线</vt:lpstr>
      <vt:lpstr>Arial</vt:lpstr>
      <vt:lpstr>Arial Black</vt:lpstr>
      <vt:lpstr>Franklin Gothic Book</vt:lpstr>
      <vt:lpstr>Wingdings</vt:lpstr>
      <vt:lpstr>Crop</vt:lpstr>
      <vt:lpstr>TiDB: A Raft-based HTAP Database</vt:lpstr>
      <vt:lpstr>Introduction</vt:lpstr>
      <vt:lpstr>Introduction</vt:lpstr>
      <vt:lpstr>Contribution</vt:lpstr>
      <vt:lpstr>ARCHITECTURE</vt:lpstr>
      <vt:lpstr>ARCHITECTURE</vt:lpstr>
      <vt:lpstr>ARCHITECTURE</vt:lpstr>
      <vt:lpstr>Challenge</vt:lpstr>
      <vt:lpstr>Multi Raft</vt:lpstr>
      <vt:lpstr>TIKV</vt:lpstr>
      <vt:lpstr>Technique</vt:lpstr>
      <vt:lpstr>Technique</vt:lpstr>
      <vt:lpstr>Technique</vt:lpstr>
      <vt:lpstr>Technique</vt:lpstr>
      <vt:lpstr>Technique(TiFlash)</vt:lpstr>
      <vt:lpstr>Technique(TiFlash)</vt:lpstr>
      <vt:lpstr>Technique(TiFlash)</vt:lpstr>
      <vt:lpstr>Technique(TiFlash)</vt:lpstr>
      <vt:lpstr>Technique(HTAP)</vt:lpstr>
      <vt:lpstr>Technique(OLTP)</vt:lpstr>
      <vt:lpstr>Technique(OLTP)</vt:lpstr>
      <vt:lpstr>Technique(OLTP)</vt:lpstr>
      <vt:lpstr>Technique(OLAP)</vt:lpstr>
      <vt:lpstr>Technique(OLAP)</vt:lpstr>
      <vt:lpstr>Technique(HTAP)</vt:lpstr>
      <vt:lpstr>Experiment</vt:lpstr>
      <vt:lpstr>Experiment</vt:lpstr>
      <vt:lpstr>Experiment</vt:lpstr>
      <vt:lpstr>Experiment</vt:lpstr>
      <vt:lpstr>Experiment</vt:lpstr>
      <vt:lpstr>Experiment</vt:lpstr>
      <vt:lpstr>Experiment</vt:lpstr>
      <vt:lpstr>Experiment</vt:lpstr>
      <vt:lpstr>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Exploration for Multiple Level Cell based Non-volatile FPGAs</dc:title>
  <dc:creator>sdu_lk</dc:creator>
  <cp:lastModifiedBy>jhfb2335062719@outlook.com</cp:lastModifiedBy>
  <cp:revision>431</cp:revision>
  <dcterms:created xsi:type="dcterms:W3CDTF">2017-10-16T12:06:47Z</dcterms:created>
  <dcterms:modified xsi:type="dcterms:W3CDTF">2022-04-02T05:13:52Z</dcterms:modified>
</cp:coreProperties>
</file>